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4"/>
  </p:notesMasterIdLst>
  <p:sldIdLst>
    <p:sldId id="256" r:id="rId2"/>
    <p:sldId id="258" r:id="rId3"/>
    <p:sldId id="264" r:id="rId4"/>
    <p:sldId id="298" r:id="rId5"/>
    <p:sldId id="261" r:id="rId6"/>
    <p:sldId id="299" r:id="rId7"/>
    <p:sldId id="300" r:id="rId8"/>
    <p:sldId id="302" r:id="rId9"/>
    <p:sldId id="303" r:id="rId10"/>
    <p:sldId id="305" r:id="rId11"/>
    <p:sldId id="304" r:id="rId12"/>
    <p:sldId id="306" r:id="rId13"/>
  </p:sldIdLst>
  <p:sldSz cx="9144000" cy="5143500" type="screen16x9"/>
  <p:notesSz cx="6858000" cy="9144000"/>
  <p:embeddedFontLst>
    <p:embeddedFont>
      <p:font typeface="Advent Pro SemiBold" panose="020B0604020202020204" charset="0"/>
      <p:regular r:id="rId15"/>
      <p:bold r:id="rId16"/>
    </p:embeddedFont>
    <p:embeddedFont>
      <p:font typeface="Fira Sans Condensed Medium" panose="020B0604020202020204" charset="0"/>
      <p:regular r:id="rId17"/>
      <p:bold r:id="rId18"/>
      <p:italic r:id="rId19"/>
      <p:boldItalic r:id="rId20"/>
    </p:embeddedFont>
    <p:embeddedFont>
      <p:font typeface="Fira Sans Extra Condensed Medium" panose="020B0604020202020204" charset="0"/>
      <p:regular r:id="rId21"/>
      <p:bold r:id="rId22"/>
      <p:italic r:id="rId23"/>
      <p:boldItalic r:id="rId24"/>
    </p:embeddedFont>
    <p:embeddedFont>
      <p:font typeface="Maven Pro" panose="020B0604020202020204" charset="0"/>
      <p:regular r:id="rId25"/>
      <p:bold r:id="rId26"/>
    </p:embeddedFont>
    <p:embeddedFont>
      <p:font typeface="Share Tech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854F0AE-D08E-4CD4-B036-AC30C2CC314D}">
  <a:tblStyle styleId="{5854F0AE-D08E-4CD4-B036-AC30C2CC31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0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46550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38282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556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6196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664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328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8009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5938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9" r:id="rId7"/>
    <p:sldLayoutId id="2147483663" r:id="rId8"/>
    <p:sldLayoutId id="2147483667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872200" y="3310830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 Imran Yusuf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365880" y="1171959"/>
            <a:ext cx="8331745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WEB CRAWLER AND NLP SYSTEM</a:t>
            </a:r>
            <a:r>
              <a:rPr lang="en-AU" dirty="0">
                <a:solidFill>
                  <a:schemeClr val="accent2"/>
                </a:solidFill>
              </a:rPr>
              <a:t> PRESENTATION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434;p25">
            <a:extLst>
              <a:ext uri="{FF2B5EF4-FFF2-40B4-BE49-F238E27FC236}">
                <a16:creationId xmlns:a16="http://schemas.microsoft.com/office/drawing/2014/main" id="{78D113C5-D5FE-4AD7-B58E-0427097EB67B}"/>
              </a:ext>
            </a:extLst>
          </p:cNvPr>
          <p:cNvSpPr txBox="1">
            <a:spLocks/>
          </p:cNvSpPr>
          <p:nvPr/>
        </p:nvSpPr>
        <p:spPr>
          <a:xfrm>
            <a:off x="7502968" y="4648280"/>
            <a:ext cx="1722660" cy="427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ven Pro"/>
              <a:buNone/>
              <a:defRPr sz="2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n-AU" sz="1400" dirty="0"/>
              <a:t>24 April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698;p33">
            <a:extLst>
              <a:ext uri="{FF2B5EF4-FFF2-40B4-BE49-F238E27FC236}">
                <a16:creationId xmlns:a16="http://schemas.microsoft.com/office/drawing/2014/main" id="{99863CD2-E268-4E48-BF28-F3670E269D15}"/>
              </a:ext>
            </a:extLst>
          </p:cNvPr>
          <p:cNvSpPr txBox="1">
            <a:spLocks/>
          </p:cNvSpPr>
          <p:nvPr/>
        </p:nvSpPr>
        <p:spPr>
          <a:xfrm>
            <a:off x="1211413" y="380255"/>
            <a:ext cx="655711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DEMONSTRATION OF GITHUB REPOSITORY</a:t>
            </a:r>
          </a:p>
        </p:txBody>
      </p:sp>
      <p:sp>
        <p:nvSpPr>
          <p:cNvPr id="16" name="Google Shape;482;p27">
            <a:extLst>
              <a:ext uri="{FF2B5EF4-FFF2-40B4-BE49-F238E27FC236}">
                <a16:creationId xmlns:a16="http://schemas.microsoft.com/office/drawing/2014/main" id="{46D5FBCE-7EC8-41FB-8C96-C8380F5CD3EC}"/>
              </a:ext>
            </a:extLst>
          </p:cNvPr>
          <p:cNvSpPr/>
          <p:nvPr/>
        </p:nvSpPr>
        <p:spPr>
          <a:xfrm>
            <a:off x="267338" y="27009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490;p27">
            <a:extLst>
              <a:ext uri="{FF2B5EF4-FFF2-40B4-BE49-F238E27FC236}">
                <a16:creationId xmlns:a16="http://schemas.microsoft.com/office/drawing/2014/main" id="{44C54474-D796-4E4A-B3D1-4793DB941FBD}"/>
              </a:ext>
            </a:extLst>
          </p:cNvPr>
          <p:cNvGrpSpPr/>
          <p:nvPr/>
        </p:nvGrpSpPr>
        <p:grpSpPr>
          <a:xfrm>
            <a:off x="400069" y="392000"/>
            <a:ext cx="577210" cy="580282"/>
            <a:chOff x="3095745" y="3805393"/>
            <a:chExt cx="352840" cy="354717"/>
          </a:xfrm>
        </p:grpSpPr>
        <p:sp>
          <p:nvSpPr>
            <p:cNvPr id="18" name="Google Shape;491;p27">
              <a:extLst>
                <a:ext uri="{FF2B5EF4-FFF2-40B4-BE49-F238E27FC236}">
                  <a16:creationId xmlns:a16="http://schemas.microsoft.com/office/drawing/2014/main" id="{DB8F4C35-D307-46EB-9B05-897F4ED8F403}"/>
                </a:ext>
              </a:extLst>
            </p:cNvPr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92;p27">
              <a:extLst>
                <a:ext uri="{FF2B5EF4-FFF2-40B4-BE49-F238E27FC236}">
                  <a16:creationId xmlns:a16="http://schemas.microsoft.com/office/drawing/2014/main" id="{79B3F67A-A127-4430-A9AB-B62F6ABE8AE2}"/>
                </a:ext>
              </a:extLst>
            </p:cNvPr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93;p27">
              <a:extLst>
                <a:ext uri="{FF2B5EF4-FFF2-40B4-BE49-F238E27FC236}">
                  <a16:creationId xmlns:a16="http://schemas.microsoft.com/office/drawing/2014/main" id="{EBD3871F-E728-41F9-AF15-B32477EED796}"/>
                </a:ext>
              </a:extLst>
            </p:cNvPr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94;p27">
              <a:extLst>
                <a:ext uri="{FF2B5EF4-FFF2-40B4-BE49-F238E27FC236}">
                  <a16:creationId xmlns:a16="http://schemas.microsoft.com/office/drawing/2014/main" id="{085FA20C-02EF-4EE3-B497-FD72B04D1583}"/>
                </a:ext>
              </a:extLst>
            </p:cNvPr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95;p27">
              <a:extLst>
                <a:ext uri="{FF2B5EF4-FFF2-40B4-BE49-F238E27FC236}">
                  <a16:creationId xmlns:a16="http://schemas.microsoft.com/office/drawing/2014/main" id="{389A355B-94FB-4A34-B58F-56ADA12BEA9F}"/>
                </a:ext>
              </a:extLst>
            </p:cNvPr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96;p27">
              <a:extLst>
                <a:ext uri="{FF2B5EF4-FFF2-40B4-BE49-F238E27FC236}">
                  <a16:creationId xmlns:a16="http://schemas.microsoft.com/office/drawing/2014/main" id="{B4F513CE-0C2D-4655-81FD-C754C475559C}"/>
                </a:ext>
              </a:extLst>
            </p:cNvPr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ithub Video">
            <a:hlinkClick r:id="" action="ppaction://media"/>
            <a:extLst>
              <a:ext uri="{FF2B5EF4-FFF2-40B4-BE49-F238E27FC236}">
                <a16:creationId xmlns:a16="http://schemas.microsoft.com/office/drawing/2014/main" id="{56AA1D7C-19DE-4BA4-B888-642FC336FC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98939" y="1019825"/>
            <a:ext cx="7485039" cy="406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00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698;p33">
            <a:extLst>
              <a:ext uri="{FF2B5EF4-FFF2-40B4-BE49-F238E27FC236}">
                <a16:creationId xmlns:a16="http://schemas.microsoft.com/office/drawing/2014/main" id="{E8382D80-C302-48C4-A963-65EE8C2E4D19}"/>
              </a:ext>
            </a:extLst>
          </p:cNvPr>
          <p:cNvSpPr txBox="1">
            <a:spLocks/>
          </p:cNvSpPr>
          <p:nvPr/>
        </p:nvSpPr>
        <p:spPr>
          <a:xfrm>
            <a:off x="1211413" y="380255"/>
            <a:ext cx="655711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LIMITATIONS DISCUSSION</a:t>
            </a:r>
          </a:p>
        </p:txBody>
      </p:sp>
      <p:sp>
        <p:nvSpPr>
          <p:cNvPr id="38" name="Google Shape;483;p27">
            <a:extLst>
              <a:ext uri="{FF2B5EF4-FFF2-40B4-BE49-F238E27FC236}">
                <a16:creationId xmlns:a16="http://schemas.microsoft.com/office/drawing/2014/main" id="{C0EC2DCF-224B-4EF2-845E-666AB8D066B0}"/>
              </a:ext>
            </a:extLst>
          </p:cNvPr>
          <p:cNvSpPr/>
          <p:nvPr/>
        </p:nvSpPr>
        <p:spPr>
          <a:xfrm>
            <a:off x="264956" y="27009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497;p27">
            <a:extLst>
              <a:ext uri="{FF2B5EF4-FFF2-40B4-BE49-F238E27FC236}">
                <a16:creationId xmlns:a16="http://schemas.microsoft.com/office/drawing/2014/main" id="{9D4018B2-07AD-4AC8-9B93-5616471F014F}"/>
              </a:ext>
            </a:extLst>
          </p:cNvPr>
          <p:cNvGrpSpPr/>
          <p:nvPr/>
        </p:nvGrpSpPr>
        <p:grpSpPr>
          <a:xfrm>
            <a:off x="388420" y="391987"/>
            <a:ext cx="583817" cy="580314"/>
            <a:chOff x="3541011" y="3367320"/>
            <a:chExt cx="348257" cy="346188"/>
          </a:xfrm>
        </p:grpSpPr>
        <p:sp>
          <p:nvSpPr>
            <p:cNvPr id="40" name="Google Shape;498;p27">
              <a:extLst>
                <a:ext uri="{FF2B5EF4-FFF2-40B4-BE49-F238E27FC236}">
                  <a16:creationId xmlns:a16="http://schemas.microsoft.com/office/drawing/2014/main" id="{DDCAFF33-D127-4951-84F9-BDC011C2D592}"/>
                </a:ext>
              </a:extLst>
            </p:cNvPr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99;p27">
              <a:extLst>
                <a:ext uri="{FF2B5EF4-FFF2-40B4-BE49-F238E27FC236}">
                  <a16:creationId xmlns:a16="http://schemas.microsoft.com/office/drawing/2014/main" id="{2B59773C-E021-45CE-ACB7-200D3B1691B8}"/>
                </a:ext>
              </a:extLst>
            </p:cNvPr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00;p27">
              <a:extLst>
                <a:ext uri="{FF2B5EF4-FFF2-40B4-BE49-F238E27FC236}">
                  <a16:creationId xmlns:a16="http://schemas.microsoft.com/office/drawing/2014/main" id="{E3E40841-B7A7-4FEE-B1B7-69FE240CCF74}"/>
                </a:ext>
              </a:extLst>
            </p:cNvPr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01;p27">
              <a:extLst>
                <a:ext uri="{FF2B5EF4-FFF2-40B4-BE49-F238E27FC236}">
                  <a16:creationId xmlns:a16="http://schemas.microsoft.com/office/drawing/2014/main" id="{E823DA9F-E159-41EA-A932-CC2C91DAD652}"/>
                </a:ext>
              </a:extLst>
            </p:cNvPr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1240;p44">
            <a:extLst>
              <a:ext uri="{FF2B5EF4-FFF2-40B4-BE49-F238E27FC236}">
                <a16:creationId xmlns:a16="http://schemas.microsoft.com/office/drawing/2014/main" id="{1674A4DE-EEB7-4D07-9F80-CDD0FA296CFC}"/>
              </a:ext>
            </a:extLst>
          </p:cNvPr>
          <p:cNvSpPr/>
          <p:nvPr/>
        </p:nvSpPr>
        <p:spPr>
          <a:xfrm>
            <a:off x="1101690" y="1317923"/>
            <a:ext cx="7524000" cy="3256386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1241;p44">
            <a:extLst>
              <a:ext uri="{FF2B5EF4-FFF2-40B4-BE49-F238E27FC236}">
                <a16:creationId xmlns:a16="http://schemas.microsoft.com/office/drawing/2014/main" id="{2E6691C3-0F00-4C73-A460-2D86184742EF}"/>
              </a:ext>
            </a:extLst>
          </p:cNvPr>
          <p:cNvSpPr/>
          <p:nvPr/>
        </p:nvSpPr>
        <p:spPr>
          <a:xfrm>
            <a:off x="1204863" y="1404523"/>
            <a:ext cx="7315699" cy="3068417"/>
          </a:xfrm>
          <a:prstGeom prst="roundRect">
            <a:avLst>
              <a:gd name="adj" fmla="val 1641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59" name="Google Shape;1243;p44">
            <a:extLst>
              <a:ext uri="{FF2B5EF4-FFF2-40B4-BE49-F238E27FC236}">
                <a16:creationId xmlns:a16="http://schemas.microsoft.com/office/drawing/2014/main" id="{28994CD5-ECE6-4E67-9313-5ADC75AEC6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6252150"/>
              </p:ext>
            </p:extLst>
          </p:nvPr>
        </p:nvGraphicFramePr>
        <p:xfrm>
          <a:off x="1217168" y="972302"/>
          <a:ext cx="7315700" cy="3428730"/>
        </p:xfrm>
        <a:graphic>
          <a:graphicData uri="http://schemas.openxmlformats.org/drawingml/2006/table">
            <a:tbl>
              <a:tblPr>
                <a:noFill/>
                <a:tableStyleId>{5854F0AE-D08E-4CD4-B036-AC30C2CC314D}</a:tableStyleId>
              </a:tblPr>
              <a:tblGrid>
                <a:gridCol w="10015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87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53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8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300" b="1" i="0" u="none" strike="noStrike" cap="none" dirty="0">
                          <a:solidFill>
                            <a:schemeClr val="lt1"/>
                          </a:solidFill>
                          <a:latin typeface="Maven Pro" panose="020B0604020202020204" charset="0"/>
                          <a:sym typeface="Arial"/>
                        </a:rPr>
                        <a:t>STAGE</a:t>
                      </a:r>
                      <a:endParaRPr sz="1300" b="1" i="0" u="none" strike="noStrike" cap="none" dirty="0">
                        <a:solidFill>
                          <a:schemeClr val="lt1"/>
                        </a:solidFill>
                        <a:latin typeface="Maven Pro" panose="020B0604020202020204" charset="0"/>
                        <a:sym typeface="Arial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LIMITATION</a:t>
                      </a:r>
                      <a:endParaRPr sz="1300" b="1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DISCUSSION</a:t>
                      </a:r>
                      <a:endParaRPr sz="1300" b="1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8000">
                <a:tc rowSpan="2"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accent2"/>
                          </a:solidFill>
                          <a:latin typeface="Maven Pro" panose="020B0604020202020204" charset="0"/>
                          <a:ea typeface="Share Tech"/>
                          <a:cs typeface="Share Tech"/>
                          <a:sym typeface="Share Tech"/>
                        </a:rPr>
                        <a:t>Web Crawler</a:t>
                      </a:r>
                      <a:endParaRPr sz="1300" b="1" dirty="0">
                        <a:solidFill>
                          <a:schemeClr val="accent2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DOM Changes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Targeted HTML elements can be modified over time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800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1" dirty="0">
                        <a:solidFill>
                          <a:schemeClr val="accent2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Permitted Guidelines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Restricts the content that can be extracted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08979794"/>
                  </a:ext>
                </a:extLst>
              </a:tr>
              <a:tr h="3780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1" dirty="0">
                        <a:solidFill>
                          <a:schemeClr val="accent2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Place Tags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Place tags missing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01023443"/>
                  </a:ext>
                </a:extLst>
              </a:tr>
              <a:tr h="378000">
                <a:tc rowSpan="2"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accent1"/>
                          </a:solidFill>
                          <a:latin typeface="Maven Pro" panose="020B0604020202020204" charset="0"/>
                          <a:ea typeface="Share Tech"/>
                          <a:cs typeface="Share Tech"/>
                          <a:sym typeface="Share Tech"/>
                        </a:rPr>
                        <a:t>NER</a:t>
                      </a:r>
                      <a:endParaRPr sz="1300" b="1" dirty="0">
                        <a:solidFill>
                          <a:schemeClr val="accent1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Generic Model Used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Model was not fine-tuned due to time constraints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800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1" dirty="0">
                        <a:solidFill>
                          <a:schemeClr val="accent1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AU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Resource Availability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AU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Requires 16GB GPU memory for BERT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9715937"/>
                  </a:ext>
                </a:extLst>
              </a:tr>
              <a:tr h="378000">
                <a:tc rowSpan="2"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accent3"/>
                          </a:solidFill>
                          <a:latin typeface="Maven Pro" panose="020B0604020202020204" charset="0"/>
                          <a:ea typeface="Share Tech"/>
                          <a:cs typeface="Share Tech"/>
                          <a:sym typeface="Share Tech"/>
                        </a:rPr>
                        <a:t>Sentiment Analysis</a:t>
                      </a:r>
                      <a:endParaRPr sz="1300" b="1" dirty="0">
                        <a:solidFill>
                          <a:schemeClr val="accent3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Annotated Data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Label more than 500 records to re-train classifiers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800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solidFill>
                          <a:schemeClr val="accent3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AU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Resource Availability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Requires 16GB GPU memory for BERT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7037659"/>
                  </a:ext>
                </a:extLst>
              </a:tr>
              <a:tr h="378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1" dirty="0">
                        <a:solidFill>
                          <a:schemeClr val="accent3"/>
                        </a:solidFill>
                        <a:latin typeface="Maven Pro" panose="020B0604020202020204" charset="0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AU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Missing Aspects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300" dirty="0">
                          <a:solidFill>
                            <a:schemeClr val="lt1"/>
                          </a:solidFill>
                          <a:latin typeface="Maven Pro" panose="020B0604020202020204" charset="0"/>
                          <a:ea typeface="Maven Pro"/>
                          <a:cs typeface="Maven Pro"/>
                          <a:sym typeface="Maven Pro"/>
                        </a:rPr>
                        <a:t>Aspect sentiment analysis for greater insight</a:t>
                      </a:r>
                      <a:endParaRPr sz="1300" dirty="0">
                        <a:solidFill>
                          <a:schemeClr val="lt1"/>
                        </a:solidFill>
                        <a:latin typeface="Maven Pro" panose="020B0604020202020204" charset="0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5306753"/>
                  </a:ext>
                </a:extLst>
              </a:tr>
            </a:tbl>
          </a:graphicData>
        </a:graphic>
      </p:graphicFrame>
      <p:grpSp>
        <p:nvGrpSpPr>
          <p:cNvPr id="60" name="Google Shape;1244;p44">
            <a:extLst>
              <a:ext uri="{FF2B5EF4-FFF2-40B4-BE49-F238E27FC236}">
                <a16:creationId xmlns:a16="http://schemas.microsoft.com/office/drawing/2014/main" id="{534460A8-65F7-40A0-B530-2E26DCE28DC1}"/>
              </a:ext>
            </a:extLst>
          </p:cNvPr>
          <p:cNvGrpSpPr/>
          <p:nvPr/>
        </p:nvGrpSpPr>
        <p:grpSpPr>
          <a:xfrm>
            <a:off x="5336833" y="4574309"/>
            <a:ext cx="936653" cy="1300131"/>
            <a:chOff x="4882900" y="-64350"/>
            <a:chExt cx="2493750" cy="2922300"/>
          </a:xfrm>
        </p:grpSpPr>
        <p:sp>
          <p:nvSpPr>
            <p:cNvPr id="61" name="Google Shape;1245;p44">
              <a:extLst>
                <a:ext uri="{FF2B5EF4-FFF2-40B4-BE49-F238E27FC236}">
                  <a16:creationId xmlns:a16="http://schemas.microsoft.com/office/drawing/2014/main" id="{3E843FCF-60DC-4403-BCD6-B4D7FDBC23CE}"/>
                </a:ext>
              </a:extLst>
            </p:cNvPr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46;p44">
              <a:extLst>
                <a:ext uri="{FF2B5EF4-FFF2-40B4-BE49-F238E27FC236}">
                  <a16:creationId xmlns:a16="http://schemas.microsoft.com/office/drawing/2014/main" id="{0B7B88A6-56D4-4548-9A81-8DE9B8082324}"/>
                </a:ext>
              </a:extLst>
            </p:cNvPr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47;p44">
              <a:extLst>
                <a:ext uri="{FF2B5EF4-FFF2-40B4-BE49-F238E27FC236}">
                  <a16:creationId xmlns:a16="http://schemas.microsoft.com/office/drawing/2014/main" id="{4AC9182E-A80F-48AF-9086-3E3878BB51A6}"/>
                </a:ext>
              </a:extLst>
            </p:cNvPr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48;p44">
              <a:extLst>
                <a:ext uri="{FF2B5EF4-FFF2-40B4-BE49-F238E27FC236}">
                  <a16:creationId xmlns:a16="http://schemas.microsoft.com/office/drawing/2014/main" id="{59AB793E-4C98-41E0-9E80-1CD118C9A49E}"/>
                </a:ext>
              </a:extLst>
            </p:cNvPr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49;p44">
              <a:extLst>
                <a:ext uri="{FF2B5EF4-FFF2-40B4-BE49-F238E27FC236}">
                  <a16:creationId xmlns:a16="http://schemas.microsoft.com/office/drawing/2014/main" id="{BD196F53-4FD4-42F3-86E6-987DC18F0193}"/>
                </a:ext>
              </a:extLst>
            </p:cNvPr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31978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61;p47">
            <a:extLst>
              <a:ext uri="{FF2B5EF4-FFF2-40B4-BE49-F238E27FC236}">
                <a16:creationId xmlns:a16="http://schemas.microsoft.com/office/drawing/2014/main" id="{878B657C-540D-474D-9E80-E955C02694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5845" y="1415380"/>
            <a:ext cx="5032309" cy="23127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LISTENING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2623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hare Tech" panose="020B0604020202020204" charset="0"/>
              </a:rPr>
              <a:t>lIMITATIONS DISCUSSION</a:t>
            </a:r>
            <a:endParaRPr dirty="0">
              <a:latin typeface="Share Tech" panose="020B0604020202020204" charset="0"/>
            </a:endParaRPr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635006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Limitations of web crawler and NLP system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63500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hare Tech" panose="020B0604020202020204" charset="0"/>
              </a:rPr>
              <a:t>CODE MANAGEMENT</a:t>
            </a:r>
            <a:endParaRPr dirty="0">
              <a:latin typeface="Share Tech" panose="020B0604020202020204" charset="0"/>
            </a:endParaRPr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hare Tech" panose="020B0604020202020204" charset="0"/>
              </a:rPr>
              <a:t>PROBLEM &amp; SOLUTION</a:t>
            </a:r>
            <a:endParaRPr dirty="0">
              <a:latin typeface="Share Tech" panose="020B0604020202020204" charset="0"/>
            </a:endParaRPr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Discussion of Project and deliverables</a:t>
            </a:r>
            <a:endParaRPr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414033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Demonstration of code repository</a:t>
            </a: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1207663" y="384380"/>
            <a:ext cx="272425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54172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Housing</a:t>
            </a:r>
            <a:endParaRPr sz="1800" dirty="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66197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Australia’s largest asset class</a:t>
            </a:r>
            <a:endParaRPr sz="1400" dirty="0"/>
          </a:p>
        </p:txBody>
      </p:sp>
      <p:sp>
        <p:nvSpPr>
          <p:cNvPr id="702" name="Google Shape;702;p33"/>
          <p:cNvSpPr/>
          <p:nvPr/>
        </p:nvSpPr>
        <p:spPr>
          <a:xfrm>
            <a:off x="5361975" y="1188404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37425" y="253915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Differs between states and territories</a:t>
            </a:r>
            <a:endParaRPr sz="1400" dirty="0"/>
          </a:p>
        </p:txBody>
      </p:sp>
      <p:sp>
        <p:nvSpPr>
          <p:cNvPr id="705" name="Google Shape;705;p33"/>
          <p:cNvSpPr/>
          <p:nvPr/>
        </p:nvSpPr>
        <p:spPr>
          <a:xfrm>
            <a:off x="7754755" y="1819059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606101" y="3661880"/>
            <a:ext cx="2929437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Correlate real estate sentiments to investment decisions</a:t>
            </a:r>
            <a:endParaRPr sz="1400" dirty="0"/>
          </a:p>
        </p:txBody>
      </p:sp>
      <p:sp>
        <p:nvSpPr>
          <p:cNvPr id="708" name="Google Shape;708;p33"/>
          <p:cNvSpPr/>
          <p:nvPr/>
        </p:nvSpPr>
        <p:spPr>
          <a:xfrm>
            <a:off x="5517900" y="318592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5014136" y="3500736"/>
            <a:ext cx="2004191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/>
              <a:t>Competitive Edge</a:t>
            </a:r>
            <a:endParaRPr sz="1800" dirty="0"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39635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Real Estate Sentiment</a:t>
            </a:r>
            <a:endParaRPr sz="18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0D097D-A86E-472E-9DE2-9D435D09771F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16" name="Google Shape;481;p27">
              <a:extLst>
                <a:ext uri="{FF2B5EF4-FFF2-40B4-BE49-F238E27FC236}">
                  <a16:creationId xmlns:a16="http://schemas.microsoft.com/office/drawing/2014/main" id="{3A7242D9-AB9B-4750-BD79-50A399921AE0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89;p27">
              <a:extLst>
                <a:ext uri="{FF2B5EF4-FFF2-40B4-BE49-F238E27FC236}">
                  <a16:creationId xmlns:a16="http://schemas.microsoft.com/office/drawing/2014/main" id="{B366C964-732C-4189-8C59-C93487189B2B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1207663" y="384380"/>
            <a:ext cx="352435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702" name="Google Shape;702;p33"/>
          <p:cNvSpPr/>
          <p:nvPr/>
        </p:nvSpPr>
        <p:spPr>
          <a:xfrm>
            <a:off x="1129700" y="430954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33"/>
          <p:cNvSpPr/>
          <p:nvPr/>
        </p:nvSpPr>
        <p:spPr>
          <a:xfrm>
            <a:off x="305600" y="34116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3"/>
          <p:cNvSpPr/>
          <p:nvPr/>
        </p:nvSpPr>
        <p:spPr>
          <a:xfrm>
            <a:off x="2216678" y="4759119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B0D097D-A86E-472E-9DE2-9D435D09771F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16" name="Google Shape;481;p27">
              <a:extLst>
                <a:ext uri="{FF2B5EF4-FFF2-40B4-BE49-F238E27FC236}">
                  <a16:creationId xmlns:a16="http://schemas.microsoft.com/office/drawing/2014/main" id="{3A7242D9-AB9B-4750-BD79-50A399921AE0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89;p27">
              <a:extLst>
                <a:ext uri="{FF2B5EF4-FFF2-40B4-BE49-F238E27FC236}">
                  <a16:creationId xmlns:a16="http://schemas.microsoft.com/office/drawing/2014/main" id="{B366C964-732C-4189-8C59-C93487189B2B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46A15DC9-F2E1-4BDD-8407-A1FDF2670420}"/>
              </a:ext>
            </a:extLst>
          </p:cNvPr>
          <p:cNvSpPr txBox="1"/>
          <p:nvPr/>
        </p:nvSpPr>
        <p:spPr>
          <a:xfrm>
            <a:off x="821214" y="1917767"/>
            <a:ext cx="75015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“</a:t>
            </a:r>
            <a:r>
              <a:rPr lang="en-AU" sz="2400" dirty="0">
                <a:solidFill>
                  <a:schemeClr val="accent2"/>
                </a:solidFill>
                <a:latin typeface="Share Tech"/>
                <a:sym typeface="Share Tech"/>
              </a:rPr>
              <a:t>Autonomously</a:t>
            </a:r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 estimate</a:t>
            </a:r>
            <a:r>
              <a:rPr lang="en-AU" sz="2400" dirty="0">
                <a:solidFill>
                  <a:schemeClr val="accent2"/>
                </a:solidFill>
                <a:latin typeface="Share Tech"/>
                <a:sym typeface="Share Tech"/>
              </a:rPr>
              <a:t> </a:t>
            </a:r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the relative </a:t>
            </a:r>
            <a:r>
              <a:rPr lang="en-AU" sz="2400" dirty="0">
                <a:solidFill>
                  <a:schemeClr val="accent2"/>
                </a:solidFill>
                <a:latin typeface="Share Tech"/>
                <a:sym typeface="Share Tech"/>
              </a:rPr>
              <a:t>strengths</a:t>
            </a:r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 of the </a:t>
            </a:r>
            <a:r>
              <a:rPr lang="en-AU" sz="2400" dirty="0">
                <a:solidFill>
                  <a:schemeClr val="accent2"/>
                </a:solidFill>
                <a:latin typeface="Share Tech"/>
                <a:sym typeface="Share Tech"/>
              </a:rPr>
              <a:t>property market </a:t>
            </a:r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across all states and territories in Australia, as a function of </a:t>
            </a:r>
            <a:r>
              <a:rPr lang="en-AU" sz="2400" dirty="0">
                <a:solidFill>
                  <a:schemeClr val="accent2"/>
                </a:solidFill>
                <a:latin typeface="Share Tech"/>
                <a:sym typeface="Share Tech"/>
              </a:rPr>
              <a:t>time</a:t>
            </a:r>
            <a:r>
              <a:rPr lang="en-AU" sz="2400" dirty="0">
                <a:solidFill>
                  <a:schemeClr val="lt1"/>
                </a:solidFill>
                <a:latin typeface="Share Tech"/>
                <a:sym typeface="Share Tech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51767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347393" y="1457702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 </a:t>
            </a:r>
            <a:br>
              <a:rPr lang="en" dirty="0"/>
            </a:br>
            <a:r>
              <a:rPr lang="en" dirty="0"/>
              <a:t>CRAWLER</a:t>
            </a:r>
            <a:endParaRPr dirty="0"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878791" y="2996252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Named Entity Recognition (NER)</a:t>
            </a:r>
            <a:endParaRPr dirty="0"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5721617" y="3491187"/>
            <a:ext cx="2639864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Multinomial Na</a:t>
            </a:r>
            <a:r>
              <a:rPr lang="en-AU" dirty="0"/>
              <a:t>ï</a:t>
            </a:r>
            <a:r>
              <a:rPr lang="en" dirty="0"/>
              <a:t>ve Bayes used to predict positive, neutral or negative sentiment</a:t>
            </a:r>
            <a:endParaRPr dirty="0"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089001" y="1441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WEBSITE SELECTION</a:t>
            </a:r>
            <a:endParaRPr dirty="0"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089001" y="19340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i="1" dirty="0"/>
              <a:t>onthehouse </a:t>
            </a:r>
            <a:r>
              <a:rPr lang="en" dirty="0"/>
              <a:t>property news website</a:t>
            </a:r>
            <a:endParaRPr dirty="0"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5726059" y="1950002"/>
            <a:ext cx="3088488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Extract title, publication date, body text and place tags from Document Object Model (DOM)</a:t>
            </a:r>
            <a:endParaRPr dirty="0"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768420" y="3531814"/>
            <a:ext cx="2289482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Spacy’s</a:t>
            </a:r>
            <a:r>
              <a:rPr lang="en" dirty="0"/>
              <a:t> NER model used to detect place entities</a:t>
            </a:r>
            <a:endParaRPr dirty="0"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6761" y="299888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Sentiment Analysis</a:t>
            </a:r>
            <a:endParaRPr dirty="0"/>
          </a:p>
        </p:txBody>
      </p:sp>
      <p:sp>
        <p:nvSpPr>
          <p:cNvPr id="609" name="Google Shape;609;p30"/>
          <p:cNvSpPr/>
          <p:nvPr/>
        </p:nvSpPr>
        <p:spPr>
          <a:xfrm>
            <a:off x="3381285" y="174255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0" name="Google Shape;610;p30"/>
          <p:cNvSpPr/>
          <p:nvPr/>
        </p:nvSpPr>
        <p:spPr>
          <a:xfrm>
            <a:off x="3381285" y="33490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779735" y="174255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779735" y="33490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105185" y="210450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001150" y="2208540"/>
            <a:ext cx="882620" cy="13984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105185" y="37110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698;p33">
            <a:extLst>
              <a:ext uri="{FF2B5EF4-FFF2-40B4-BE49-F238E27FC236}">
                <a16:creationId xmlns:a16="http://schemas.microsoft.com/office/drawing/2014/main" id="{AC859BED-9A1E-4C68-B973-D9894DDD49E5}"/>
              </a:ext>
            </a:extLst>
          </p:cNvPr>
          <p:cNvSpPr txBox="1">
            <a:spLocks/>
          </p:cNvSpPr>
          <p:nvPr/>
        </p:nvSpPr>
        <p:spPr>
          <a:xfrm>
            <a:off x="1207663" y="384380"/>
            <a:ext cx="352435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PROPOSED SOLUTION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DF67514-D2CE-4BB8-BF2C-83E196F2CB04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60" name="Google Shape;481;p27">
              <a:extLst>
                <a:ext uri="{FF2B5EF4-FFF2-40B4-BE49-F238E27FC236}">
                  <a16:creationId xmlns:a16="http://schemas.microsoft.com/office/drawing/2014/main" id="{9D90492A-E242-4545-BB3C-428245EE8E34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89;p27">
              <a:extLst>
                <a:ext uri="{FF2B5EF4-FFF2-40B4-BE49-F238E27FC236}">
                  <a16:creationId xmlns:a16="http://schemas.microsoft.com/office/drawing/2014/main" id="{633A9F8E-8A04-4D0E-918A-D78DCEFE2B23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12916;p63">
            <a:extLst>
              <a:ext uri="{FF2B5EF4-FFF2-40B4-BE49-F238E27FC236}">
                <a16:creationId xmlns:a16="http://schemas.microsoft.com/office/drawing/2014/main" id="{39370296-0241-437A-9268-02A785A1CB70}"/>
              </a:ext>
            </a:extLst>
          </p:cNvPr>
          <p:cNvSpPr/>
          <p:nvPr/>
        </p:nvSpPr>
        <p:spPr>
          <a:xfrm>
            <a:off x="4898109" y="1870258"/>
            <a:ext cx="498137" cy="495082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 w="3175"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" name="Google Shape;13476;p64">
            <a:extLst>
              <a:ext uri="{FF2B5EF4-FFF2-40B4-BE49-F238E27FC236}">
                <a16:creationId xmlns:a16="http://schemas.microsoft.com/office/drawing/2014/main" id="{2CAEFF93-D07F-49A1-9117-40C6E4AEB9A6}"/>
              </a:ext>
            </a:extLst>
          </p:cNvPr>
          <p:cNvGrpSpPr/>
          <p:nvPr/>
        </p:nvGrpSpPr>
        <p:grpSpPr>
          <a:xfrm>
            <a:off x="3501050" y="1905624"/>
            <a:ext cx="484361" cy="407308"/>
            <a:chOff x="3207778" y="2474632"/>
            <a:chExt cx="419933" cy="275170"/>
          </a:xfrm>
        </p:grpSpPr>
        <p:sp>
          <p:nvSpPr>
            <p:cNvPr id="67" name="Google Shape;13477;p64">
              <a:extLst>
                <a:ext uri="{FF2B5EF4-FFF2-40B4-BE49-F238E27FC236}">
                  <a16:creationId xmlns:a16="http://schemas.microsoft.com/office/drawing/2014/main" id="{E195244E-B253-4DB0-A26A-F197AD1E010E}"/>
                </a:ext>
              </a:extLst>
            </p:cNvPr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68" name="Google Shape;13478;p64">
              <a:extLst>
                <a:ext uri="{FF2B5EF4-FFF2-40B4-BE49-F238E27FC236}">
                  <a16:creationId xmlns:a16="http://schemas.microsoft.com/office/drawing/2014/main" id="{CB755DC3-B76E-48E4-A189-CCCABFB1F67D}"/>
                </a:ext>
              </a:extLst>
            </p:cNvPr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69" name="Google Shape;13479;p64">
              <a:extLst>
                <a:ext uri="{FF2B5EF4-FFF2-40B4-BE49-F238E27FC236}">
                  <a16:creationId xmlns:a16="http://schemas.microsoft.com/office/drawing/2014/main" id="{DFE50B89-DF1E-4CD9-93F2-24444F5A687F}"/>
                </a:ext>
              </a:extLst>
            </p:cNvPr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0" name="Google Shape;13480;p64">
              <a:extLst>
                <a:ext uri="{FF2B5EF4-FFF2-40B4-BE49-F238E27FC236}">
                  <a16:creationId xmlns:a16="http://schemas.microsoft.com/office/drawing/2014/main" id="{961DA6CE-F82D-42B7-BD0F-E540A872BDCD}"/>
                </a:ext>
              </a:extLst>
            </p:cNvPr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1" name="Google Shape;13481;p64">
              <a:extLst>
                <a:ext uri="{FF2B5EF4-FFF2-40B4-BE49-F238E27FC236}">
                  <a16:creationId xmlns:a16="http://schemas.microsoft.com/office/drawing/2014/main" id="{92BF3A1F-A60F-4EF0-9909-0B037A6AA72E}"/>
                </a:ext>
              </a:extLst>
            </p:cNvPr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2" name="Google Shape;13482;p64">
              <a:extLst>
                <a:ext uri="{FF2B5EF4-FFF2-40B4-BE49-F238E27FC236}">
                  <a16:creationId xmlns:a16="http://schemas.microsoft.com/office/drawing/2014/main" id="{299EB6A4-0C42-4F49-81D8-A58532E74379}"/>
                </a:ext>
              </a:extLst>
            </p:cNvPr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3" name="Google Shape;13483;p64">
              <a:extLst>
                <a:ext uri="{FF2B5EF4-FFF2-40B4-BE49-F238E27FC236}">
                  <a16:creationId xmlns:a16="http://schemas.microsoft.com/office/drawing/2014/main" id="{6C2B2B3B-F1AA-4EBA-8C45-CE7894D6FAB9}"/>
                </a:ext>
              </a:extLst>
            </p:cNvPr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4" name="Google Shape;13484;p64">
              <a:extLst>
                <a:ext uri="{FF2B5EF4-FFF2-40B4-BE49-F238E27FC236}">
                  <a16:creationId xmlns:a16="http://schemas.microsoft.com/office/drawing/2014/main" id="{C08FEE79-9310-4142-8D6A-4DACD1A70D57}"/>
                </a:ext>
              </a:extLst>
            </p:cNvPr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5" name="Google Shape;13485;p64">
              <a:extLst>
                <a:ext uri="{FF2B5EF4-FFF2-40B4-BE49-F238E27FC236}">
                  <a16:creationId xmlns:a16="http://schemas.microsoft.com/office/drawing/2014/main" id="{C2D8C861-11A8-48B7-AEB8-B03B9FB2E985}"/>
                </a:ext>
              </a:extLst>
            </p:cNvPr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6" name="Google Shape;13486;p64">
              <a:extLst>
                <a:ext uri="{FF2B5EF4-FFF2-40B4-BE49-F238E27FC236}">
                  <a16:creationId xmlns:a16="http://schemas.microsoft.com/office/drawing/2014/main" id="{B846E90D-1FD2-474B-8B3B-123B16823DD6}"/>
                </a:ext>
              </a:extLst>
            </p:cNvPr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7" name="Google Shape;13487;p64">
              <a:extLst>
                <a:ext uri="{FF2B5EF4-FFF2-40B4-BE49-F238E27FC236}">
                  <a16:creationId xmlns:a16="http://schemas.microsoft.com/office/drawing/2014/main" id="{50F2B928-1B1A-4676-AAE2-F9C108DF522F}"/>
                </a:ext>
              </a:extLst>
            </p:cNvPr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8" name="Google Shape;13488;p64">
              <a:extLst>
                <a:ext uri="{FF2B5EF4-FFF2-40B4-BE49-F238E27FC236}">
                  <a16:creationId xmlns:a16="http://schemas.microsoft.com/office/drawing/2014/main" id="{4B1F701D-12DD-4A8A-B591-842493A2CFA8}"/>
                </a:ext>
              </a:extLst>
            </p:cNvPr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79" name="Google Shape;13489;p64">
              <a:extLst>
                <a:ext uri="{FF2B5EF4-FFF2-40B4-BE49-F238E27FC236}">
                  <a16:creationId xmlns:a16="http://schemas.microsoft.com/office/drawing/2014/main" id="{ADD1B6BA-2755-42B6-9728-77CBE3AEDDDC}"/>
                </a:ext>
              </a:extLst>
            </p:cNvPr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80" name="Google Shape;13490;p64">
              <a:extLst>
                <a:ext uri="{FF2B5EF4-FFF2-40B4-BE49-F238E27FC236}">
                  <a16:creationId xmlns:a16="http://schemas.microsoft.com/office/drawing/2014/main" id="{84F9BAC8-FA98-419C-9F94-DE29B3AE2CB0}"/>
                </a:ext>
              </a:extLst>
            </p:cNvPr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</p:grpSp>
      <p:grpSp>
        <p:nvGrpSpPr>
          <p:cNvPr id="86" name="Google Shape;10840;p60">
            <a:extLst>
              <a:ext uri="{FF2B5EF4-FFF2-40B4-BE49-F238E27FC236}">
                <a16:creationId xmlns:a16="http://schemas.microsoft.com/office/drawing/2014/main" id="{5123FC77-0205-4F00-913F-149576F5D3DB}"/>
              </a:ext>
            </a:extLst>
          </p:cNvPr>
          <p:cNvGrpSpPr/>
          <p:nvPr/>
        </p:nvGrpSpPr>
        <p:grpSpPr>
          <a:xfrm>
            <a:off x="3499750" y="3467632"/>
            <a:ext cx="498137" cy="498137"/>
            <a:chOff x="6216367" y="1970156"/>
            <a:chExt cx="361147" cy="361147"/>
          </a:xfrm>
        </p:grpSpPr>
        <p:sp>
          <p:nvSpPr>
            <p:cNvPr id="87" name="Google Shape;10841;p60">
              <a:extLst>
                <a:ext uri="{FF2B5EF4-FFF2-40B4-BE49-F238E27FC236}">
                  <a16:creationId xmlns:a16="http://schemas.microsoft.com/office/drawing/2014/main" id="{418A2D88-BFE4-496B-80B7-942C45C673ED}"/>
                </a:ext>
              </a:extLst>
            </p:cNvPr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0842;p60">
              <a:extLst>
                <a:ext uri="{FF2B5EF4-FFF2-40B4-BE49-F238E27FC236}">
                  <a16:creationId xmlns:a16="http://schemas.microsoft.com/office/drawing/2014/main" id="{2E890728-CD7C-435B-B4E6-8D5CD59AFB2E}"/>
                </a:ext>
              </a:extLst>
            </p:cNvPr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843;p60">
              <a:extLst>
                <a:ext uri="{FF2B5EF4-FFF2-40B4-BE49-F238E27FC236}">
                  <a16:creationId xmlns:a16="http://schemas.microsoft.com/office/drawing/2014/main" id="{FE4DD44E-1089-41E7-AB6C-4C3B8938A276}"/>
                </a:ext>
              </a:extLst>
            </p:cNvPr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0844;p60">
              <a:extLst>
                <a:ext uri="{FF2B5EF4-FFF2-40B4-BE49-F238E27FC236}">
                  <a16:creationId xmlns:a16="http://schemas.microsoft.com/office/drawing/2014/main" id="{B8205754-4B2D-4B44-AAD9-A39E53C51861}"/>
                </a:ext>
              </a:extLst>
            </p:cNvPr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11284;p60">
            <a:extLst>
              <a:ext uri="{FF2B5EF4-FFF2-40B4-BE49-F238E27FC236}">
                <a16:creationId xmlns:a16="http://schemas.microsoft.com/office/drawing/2014/main" id="{96713600-EAC1-4932-8F66-1A75D89477F9}"/>
              </a:ext>
            </a:extLst>
          </p:cNvPr>
          <p:cNvGrpSpPr/>
          <p:nvPr/>
        </p:nvGrpSpPr>
        <p:grpSpPr>
          <a:xfrm>
            <a:off x="4887183" y="3448262"/>
            <a:ext cx="504371" cy="483888"/>
            <a:chOff x="5774124" y="4294550"/>
            <a:chExt cx="331611" cy="331674"/>
          </a:xfrm>
        </p:grpSpPr>
        <p:sp>
          <p:nvSpPr>
            <p:cNvPr id="92" name="Google Shape;11285;p60">
              <a:extLst>
                <a:ext uri="{FF2B5EF4-FFF2-40B4-BE49-F238E27FC236}">
                  <a16:creationId xmlns:a16="http://schemas.microsoft.com/office/drawing/2014/main" id="{915DA4CB-E4AE-4249-8553-B1B477073F3E}"/>
                </a:ext>
              </a:extLst>
            </p:cNvPr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1286;p60">
              <a:extLst>
                <a:ext uri="{FF2B5EF4-FFF2-40B4-BE49-F238E27FC236}">
                  <a16:creationId xmlns:a16="http://schemas.microsoft.com/office/drawing/2014/main" id="{5A7F00FC-9B48-411D-8AB0-F859CAFEFF2E}"/>
                </a:ext>
              </a:extLst>
            </p:cNvPr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D0FC44C8-D065-41A2-A9DF-A4F22890343B}"/>
              </a:ext>
            </a:extLst>
          </p:cNvPr>
          <p:cNvSpPr txBox="1">
            <a:spLocks/>
          </p:cNvSpPr>
          <p:nvPr/>
        </p:nvSpPr>
        <p:spPr>
          <a:xfrm>
            <a:off x="1207663" y="384380"/>
            <a:ext cx="539887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DEMONSTRATION OF WEB CRAWLER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744FBAA-4E08-4DE8-AE1E-50C9E3FBBF56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7" name="Google Shape;481;p27">
              <a:extLst>
                <a:ext uri="{FF2B5EF4-FFF2-40B4-BE49-F238E27FC236}">
                  <a16:creationId xmlns:a16="http://schemas.microsoft.com/office/drawing/2014/main" id="{7B616335-BC84-43FF-946D-944D6CC84F20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9;p27">
              <a:extLst>
                <a:ext uri="{FF2B5EF4-FFF2-40B4-BE49-F238E27FC236}">
                  <a16:creationId xmlns:a16="http://schemas.microsoft.com/office/drawing/2014/main" id="{6B3A3293-8173-475B-97D1-58E2C1A547A6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Web Crawler Video 4xspeed">
            <a:hlinkClick r:id="" action="ppaction://media"/>
            <a:extLst>
              <a:ext uri="{FF2B5EF4-FFF2-40B4-BE49-F238E27FC236}">
                <a16:creationId xmlns:a16="http://schemas.microsoft.com/office/drawing/2014/main" id="{97ECA004-6973-4097-847B-9BDA733283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41448" y="962180"/>
            <a:ext cx="7485038" cy="406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6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3C3A91D-6B23-42BE-839D-45BBB2AFFE33}"/>
              </a:ext>
            </a:extLst>
          </p:cNvPr>
          <p:cNvGrpSpPr/>
          <p:nvPr/>
        </p:nvGrpSpPr>
        <p:grpSpPr>
          <a:xfrm>
            <a:off x="1501103" y="1278441"/>
            <a:ext cx="5989319" cy="2420090"/>
            <a:chOff x="1501140" y="1361705"/>
            <a:chExt cx="5989319" cy="2420090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501140" y="1361705"/>
              <a:ext cx="5989319" cy="2420090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290177" y="1773800"/>
                <a:ext cx="1941546" cy="1178863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462B969-7B7A-4C20-A0F2-59E42BA16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653538" y="1493776"/>
              <a:ext cx="5684519" cy="1628834"/>
            </a:xfrm>
            <a:prstGeom prst="rect">
              <a:avLst/>
            </a:prstGeom>
          </p:spPr>
        </p:pic>
        <p:sp>
          <p:nvSpPr>
            <p:cNvPr id="34" name="Google Shape;1339;p46">
              <a:extLst>
                <a:ext uri="{FF2B5EF4-FFF2-40B4-BE49-F238E27FC236}">
                  <a16:creationId xmlns:a16="http://schemas.microsoft.com/office/drawing/2014/main" id="{035F902F-A5B2-46B3-8BFC-0EC2A3C4084D}"/>
                </a:ext>
              </a:extLst>
            </p:cNvPr>
            <p:cNvSpPr/>
            <p:nvPr/>
          </p:nvSpPr>
          <p:spPr>
            <a:xfrm>
              <a:off x="4409192" y="3324389"/>
              <a:ext cx="96432" cy="96432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1329;p46">
            <a:extLst>
              <a:ext uri="{FF2B5EF4-FFF2-40B4-BE49-F238E27FC236}">
                <a16:creationId xmlns:a16="http://schemas.microsoft.com/office/drawing/2014/main" id="{B445A60D-6E4C-49ED-8FE5-C72C09EDBB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472376" y="3849629"/>
            <a:ext cx="4046700" cy="7875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combination of </a:t>
            </a:r>
            <a:r>
              <a:rPr lang="en" i="1" dirty="0"/>
              <a:t>Spacy’s</a:t>
            </a:r>
            <a:r>
              <a:rPr lang="en" dirty="0"/>
              <a:t> NER model and use of Nominatim was </a:t>
            </a:r>
            <a:r>
              <a:rPr lang="en" dirty="0">
                <a:solidFill>
                  <a:schemeClr val="accent2"/>
                </a:solidFill>
              </a:rPr>
              <a:t>73% accurate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8" name="Google Shape;698;p33">
            <a:extLst>
              <a:ext uri="{FF2B5EF4-FFF2-40B4-BE49-F238E27FC236}">
                <a16:creationId xmlns:a16="http://schemas.microsoft.com/office/drawing/2014/main" id="{FE7B6EFF-53AF-4C24-9A7D-D7DAEC5C5555}"/>
              </a:ext>
            </a:extLst>
          </p:cNvPr>
          <p:cNvSpPr txBox="1">
            <a:spLocks/>
          </p:cNvSpPr>
          <p:nvPr/>
        </p:nvSpPr>
        <p:spPr>
          <a:xfrm>
            <a:off x="1207663" y="384380"/>
            <a:ext cx="539887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NER RESULTS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2E144A5-9CDC-4094-B1B4-C78AE166CAEE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40" name="Google Shape;481;p27">
              <a:extLst>
                <a:ext uri="{FF2B5EF4-FFF2-40B4-BE49-F238E27FC236}">
                  <a16:creationId xmlns:a16="http://schemas.microsoft.com/office/drawing/2014/main" id="{3F170BF1-4D5A-48B0-B8A0-1A9B4D2E9C37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89;p27">
              <a:extLst>
                <a:ext uri="{FF2B5EF4-FFF2-40B4-BE49-F238E27FC236}">
                  <a16:creationId xmlns:a16="http://schemas.microsoft.com/office/drawing/2014/main" id="{7138A1EE-CC16-4F6D-9A11-14BE5281B1DC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87776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698;p33">
            <a:extLst>
              <a:ext uri="{FF2B5EF4-FFF2-40B4-BE49-F238E27FC236}">
                <a16:creationId xmlns:a16="http://schemas.microsoft.com/office/drawing/2014/main" id="{AC859BED-9A1E-4C68-B973-D9894DDD49E5}"/>
              </a:ext>
            </a:extLst>
          </p:cNvPr>
          <p:cNvSpPr txBox="1">
            <a:spLocks/>
          </p:cNvSpPr>
          <p:nvPr/>
        </p:nvSpPr>
        <p:spPr>
          <a:xfrm>
            <a:off x="1207663" y="384380"/>
            <a:ext cx="614563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SENTIMENT ANALYSIS RESULTS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DF67514-D2CE-4BB8-BF2C-83E196F2CB04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60" name="Google Shape;481;p27">
              <a:extLst>
                <a:ext uri="{FF2B5EF4-FFF2-40B4-BE49-F238E27FC236}">
                  <a16:creationId xmlns:a16="http://schemas.microsoft.com/office/drawing/2014/main" id="{9D90492A-E242-4545-BB3C-428245EE8E34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89;p27">
              <a:extLst>
                <a:ext uri="{FF2B5EF4-FFF2-40B4-BE49-F238E27FC236}">
                  <a16:creationId xmlns:a16="http://schemas.microsoft.com/office/drawing/2014/main" id="{633A9F8E-8A04-4D0E-918A-D78DCEFE2B23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1329;p46">
            <a:extLst>
              <a:ext uri="{FF2B5EF4-FFF2-40B4-BE49-F238E27FC236}">
                <a16:creationId xmlns:a16="http://schemas.microsoft.com/office/drawing/2014/main" id="{63E76231-1109-4E4B-BD84-8D27C6418675}"/>
              </a:ext>
            </a:extLst>
          </p:cNvPr>
          <p:cNvSpPr txBox="1">
            <a:spLocks/>
          </p:cNvSpPr>
          <p:nvPr/>
        </p:nvSpPr>
        <p:spPr>
          <a:xfrm>
            <a:off x="2472376" y="3849629"/>
            <a:ext cx="4046700" cy="787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/>
            <a:r>
              <a:rPr lang="en-AU" sz="1600" dirty="0"/>
              <a:t>The Multinomial Naïve Bayes classifier was </a:t>
            </a:r>
            <a:r>
              <a:rPr lang="en-AU" sz="1600" dirty="0">
                <a:solidFill>
                  <a:schemeClr val="accent2"/>
                </a:solidFill>
              </a:rPr>
              <a:t>64% accurate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F8BE631-3E3E-43C6-A1D2-D48B1153064C}"/>
              </a:ext>
            </a:extLst>
          </p:cNvPr>
          <p:cNvGrpSpPr/>
          <p:nvPr/>
        </p:nvGrpSpPr>
        <p:grpSpPr>
          <a:xfrm>
            <a:off x="1501103" y="1278441"/>
            <a:ext cx="5989319" cy="2420090"/>
            <a:chOff x="1501103" y="1278441"/>
            <a:chExt cx="5989319" cy="2420090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0EB020F-9636-4D48-A9C9-FC09CFDA8331}"/>
                </a:ext>
              </a:extLst>
            </p:cNvPr>
            <p:cNvGrpSpPr/>
            <p:nvPr/>
          </p:nvGrpSpPr>
          <p:grpSpPr>
            <a:xfrm>
              <a:off x="1501103" y="1278441"/>
              <a:ext cx="5989319" cy="2420090"/>
              <a:chOff x="1501140" y="1361705"/>
              <a:chExt cx="5989319" cy="2420090"/>
            </a:xfrm>
          </p:grpSpPr>
          <p:grpSp>
            <p:nvGrpSpPr>
              <p:cNvPr id="64" name="Google Shape;1331;p46">
                <a:extLst>
                  <a:ext uri="{FF2B5EF4-FFF2-40B4-BE49-F238E27FC236}">
                    <a16:creationId xmlns:a16="http://schemas.microsoft.com/office/drawing/2014/main" id="{4363A223-E337-442C-8ACE-8178E07ED10D}"/>
                  </a:ext>
                </a:extLst>
              </p:cNvPr>
              <p:cNvGrpSpPr/>
              <p:nvPr/>
            </p:nvGrpSpPr>
            <p:grpSpPr>
              <a:xfrm>
                <a:off x="1501140" y="1361705"/>
                <a:ext cx="5989319" cy="2420090"/>
                <a:chOff x="238125" y="1676700"/>
                <a:chExt cx="2045650" cy="1779275"/>
              </a:xfrm>
            </p:grpSpPr>
            <p:sp>
              <p:nvSpPr>
                <p:cNvPr id="81" name="Google Shape;1332;p46">
                  <a:extLst>
                    <a:ext uri="{FF2B5EF4-FFF2-40B4-BE49-F238E27FC236}">
                      <a16:creationId xmlns:a16="http://schemas.microsoft.com/office/drawing/2014/main" id="{291580F9-314C-46E3-8658-4D1844F8E269}"/>
                    </a:ext>
                  </a:extLst>
                </p:cNvPr>
                <p:cNvSpPr/>
                <p:nvPr/>
              </p:nvSpPr>
              <p:spPr>
                <a:xfrm>
                  <a:off x="1006875" y="3190025"/>
                  <a:ext cx="508150" cy="24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26" h="9884" extrusionOk="0">
                      <a:moveTo>
                        <a:pt x="2967" y="0"/>
                      </a:moveTo>
                      <a:lnTo>
                        <a:pt x="0" y="9884"/>
                      </a:lnTo>
                      <a:lnTo>
                        <a:pt x="20325" y="9884"/>
                      </a:lnTo>
                      <a:lnTo>
                        <a:pt x="1735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1333;p46">
                  <a:extLst>
                    <a:ext uri="{FF2B5EF4-FFF2-40B4-BE49-F238E27FC236}">
                      <a16:creationId xmlns:a16="http://schemas.microsoft.com/office/drawing/2014/main" id="{DC1553DE-79F5-45C7-B9E5-2A7DAC38320F}"/>
                    </a:ext>
                  </a:extLst>
                </p:cNvPr>
                <p:cNvSpPr/>
                <p:nvPr/>
              </p:nvSpPr>
              <p:spPr>
                <a:xfrm>
                  <a:off x="1021625" y="3190025"/>
                  <a:ext cx="452425" cy="19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97" h="7901" extrusionOk="0">
                      <a:moveTo>
                        <a:pt x="2377" y="0"/>
                      </a:moveTo>
                      <a:lnTo>
                        <a:pt x="0" y="7901"/>
                      </a:lnTo>
                      <a:cubicBezTo>
                        <a:pt x="6032" y="6753"/>
                        <a:pt x="12064" y="5557"/>
                        <a:pt x="18096" y="4442"/>
                      </a:cubicBezTo>
                      <a:lnTo>
                        <a:pt x="1676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1334;p46">
                  <a:extLst>
                    <a:ext uri="{FF2B5EF4-FFF2-40B4-BE49-F238E27FC236}">
                      <a16:creationId xmlns:a16="http://schemas.microsoft.com/office/drawing/2014/main" id="{A4E616D6-0B6E-42C0-847F-20A1B04E86A9}"/>
                    </a:ext>
                  </a:extLst>
                </p:cNvPr>
                <p:cNvSpPr/>
                <p:nvPr/>
              </p:nvSpPr>
              <p:spPr>
                <a:xfrm>
                  <a:off x="968750" y="3417450"/>
                  <a:ext cx="584375" cy="3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5" h="1541" extrusionOk="0">
                      <a:moveTo>
                        <a:pt x="492" y="0"/>
                      </a:moveTo>
                      <a:cubicBezTo>
                        <a:pt x="214" y="0"/>
                        <a:pt x="1" y="230"/>
                        <a:pt x="1" y="492"/>
                      </a:cubicBezTo>
                      <a:lnTo>
                        <a:pt x="1" y="1541"/>
                      </a:lnTo>
                      <a:lnTo>
                        <a:pt x="23375" y="1541"/>
                      </a:lnTo>
                      <a:lnTo>
                        <a:pt x="23375" y="492"/>
                      </a:lnTo>
                      <a:cubicBezTo>
                        <a:pt x="23375" y="213"/>
                        <a:pt x="23145" y="0"/>
                        <a:pt x="228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1335;p46">
                  <a:extLst>
                    <a:ext uri="{FF2B5EF4-FFF2-40B4-BE49-F238E27FC236}">
                      <a16:creationId xmlns:a16="http://schemas.microsoft.com/office/drawing/2014/main" id="{6691AB8F-2CD2-4DDC-A35B-EAEF91C16934}"/>
                    </a:ext>
                  </a:extLst>
                </p:cNvPr>
                <p:cNvSpPr/>
                <p:nvPr/>
              </p:nvSpPr>
              <p:spPr>
                <a:xfrm>
                  <a:off x="238125" y="1777900"/>
                  <a:ext cx="2045650" cy="146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26" h="58452" extrusionOk="0">
                      <a:moveTo>
                        <a:pt x="1574" y="1"/>
                      </a:moveTo>
                      <a:cubicBezTo>
                        <a:pt x="705" y="1"/>
                        <a:pt x="0" y="689"/>
                        <a:pt x="0" y="1558"/>
                      </a:cubicBezTo>
                      <a:lnTo>
                        <a:pt x="0" y="56895"/>
                      </a:lnTo>
                      <a:cubicBezTo>
                        <a:pt x="0" y="57764"/>
                        <a:pt x="705" y="58452"/>
                        <a:pt x="1574" y="58452"/>
                      </a:cubicBezTo>
                      <a:lnTo>
                        <a:pt x="80252" y="58452"/>
                      </a:lnTo>
                      <a:cubicBezTo>
                        <a:pt x="81121" y="58452"/>
                        <a:pt x="81826" y="57764"/>
                        <a:pt x="81826" y="56895"/>
                      </a:cubicBezTo>
                      <a:lnTo>
                        <a:pt x="81826" y="1558"/>
                      </a:lnTo>
                      <a:cubicBezTo>
                        <a:pt x="81826" y="689"/>
                        <a:pt x="81121" y="1"/>
                        <a:pt x="802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1336;p46">
                  <a:extLst>
                    <a:ext uri="{FF2B5EF4-FFF2-40B4-BE49-F238E27FC236}">
                      <a16:creationId xmlns:a16="http://schemas.microsoft.com/office/drawing/2014/main" id="{B277B571-6DF6-4560-B87D-D16FFA7338B7}"/>
                    </a:ext>
                  </a:extLst>
                </p:cNvPr>
                <p:cNvSpPr/>
                <p:nvPr/>
              </p:nvSpPr>
              <p:spPr>
                <a:xfrm>
                  <a:off x="238125" y="1676700"/>
                  <a:ext cx="2045650" cy="139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26" h="55616" extrusionOk="0">
                      <a:moveTo>
                        <a:pt x="2836" y="0"/>
                      </a:moveTo>
                      <a:cubicBezTo>
                        <a:pt x="1279" y="0"/>
                        <a:pt x="0" y="1279"/>
                        <a:pt x="0" y="2836"/>
                      </a:cubicBezTo>
                      <a:lnTo>
                        <a:pt x="0" y="55616"/>
                      </a:lnTo>
                      <a:lnTo>
                        <a:pt x="81826" y="55616"/>
                      </a:lnTo>
                      <a:lnTo>
                        <a:pt x="81826" y="2836"/>
                      </a:lnTo>
                      <a:cubicBezTo>
                        <a:pt x="81826" y="1279"/>
                        <a:pt x="80547" y="0"/>
                        <a:pt x="7897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1337;p46">
                  <a:extLst>
                    <a:ext uri="{FF2B5EF4-FFF2-40B4-BE49-F238E27FC236}">
                      <a16:creationId xmlns:a16="http://schemas.microsoft.com/office/drawing/2014/main" id="{8BA6293D-30FB-4D66-ABF8-BD4FB1157D62}"/>
                    </a:ext>
                  </a:extLst>
                </p:cNvPr>
                <p:cNvSpPr/>
                <p:nvPr/>
              </p:nvSpPr>
              <p:spPr>
                <a:xfrm>
                  <a:off x="290177" y="1773800"/>
                  <a:ext cx="1941546" cy="11788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72" h="45602" extrusionOk="0">
                      <a:moveTo>
                        <a:pt x="426" y="1"/>
                      </a:moveTo>
                      <a:cubicBezTo>
                        <a:pt x="197" y="1"/>
                        <a:pt x="0" y="181"/>
                        <a:pt x="0" y="411"/>
                      </a:cubicBezTo>
                      <a:lnTo>
                        <a:pt x="0" y="45175"/>
                      </a:lnTo>
                      <a:cubicBezTo>
                        <a:pt x="0" y="45405"/>
                        <a:pt x="197" y="45601"/>
                        <a:pt x="426" y="45601"/>
                      </a:cubicBezTo>
                      <a:lnTo>
                        <a:pt x="72745" y="45601"/>
                      </a:lnTo>
                      <a:cubicBezTo>
                        <a:pt x="72975" y="45601"/>
                        <a:pt x="73171" y="45405"/>
                        <a:pt x="73171" y="45175"/>
                      </a:cubicBezTo>
                      <a:lnTo>
                        <a:pt x="73171" y="411"/>
                      </a:lnTo>
                      <a:cubicBezTo>
                        <a:pt x="73171" y="181"/>
                        <a:pt x="72975" y="1"/>
                        <a:pt x="72745" y="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5" name="Google Shape;1339;p46">
                <a:extLst>
                  <a:ext uri="{FF2B5EF4-FFF2-40B4-BE49-F238E27FC236}">
                    <a16:creationId xmlns:a16="http://schemas.microsoft.com/office/drawing/2014/main" id="{4568CAEB-8B86-4C15-9B60-541A9E95C137}"/>
                  </a:ext>
                </a:extLst>
              </p:cNvPr>
              <p:cNvSpPr/>
              <p:nvPr/>
            </p:nvSpPr>
            <p:spPr>
              <a:xfrm>
                <a:off x="4409192" y="3324389"/>
                <a:ext cx="96432" cy="96432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2B89EE7-FCB1-4381-974D-1DE3A70A57E5}"/>
                </a:ext>
              </a:extLst>
            </p:cNvPr>
            <p:cNvGrpSpPr/>
            <p:nvPr/>
          </p:nvGrpSpPr>
          <p:grpSpPr>
            <a:xfrm>
              <a:off x="1653502" y="1408125"/>
              <a:ext cx="5684448" cy="1605824"/>
              <a:chOff x="1653502" y="1408125"/>
              <a:chExt cx="5684448" cy="1605824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E0DBF4A0-9F56-4AF6-92A1-75F74E8A660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20000" contrast="40000"/>
                        </a14:imgEffect>
                      </a14:imgLayer>
                    </a14:imgProps>
                  </a:ext>
                </a:extLst>
              </a:blip>
              <a:srcRect l="64" t="-795" r="-80" b="263"/>
              <a:stretch/>
            </p:blipFill>
            <p:spPr>
              <a:xfrm>
                <a:off x="2552700" y="1408125"/>
                <a:ext cx="3901440" cy="1605824"/>
              </a:xfrm>
              <a:prstGeom prst="rect">
                <a:avLst/>
              </a:prstGeom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2776E88-98BF-4084-9C33-75851D5154BA}"/>
                  </a:ext>
                </a:extLst>
              </p:cNvPr>
              <p:cNvSpPr/>
              <p:nvPr/>
            </p:nvSpPr>
            <p:spPr>
              <a:xfrm>
                <a:off x="1653502" y="1408125"/>
                <a:ext cx="899126" cy="1605824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70AEEF1E-E592-49E1-BB0F-262B9D27A8CA}"/>
                  </a:ext>
                </a:extLst>
              </p:cNvPr>
              <p:cNvSpPr/>
              <p:nvPr/>
            </p:nvSpPr>
            <p:spPr>
              <a:xfrm>
                <a:off x="6400800" y="1408125"/>
                <a:ext cx="937150" cy="1605824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9260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D0FC44C8-D065-41A2-A9DF-A4F22890343B}"/>
              </a:ext>
            </a:extLst>
          </p:cNvPr>
          <p:cNvSpPr txBox="1">
            <a:spLocks/>
          </p:cNvSpPr>
          <p:nvPr/>
        </p:nvSpPr>
        <p:spPr>
          <a:xfrm>
            <a:off x="1207663" y="384380"/>
            <a:ext cx="539887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AU" sz="3000" dirty="0"/>
              <a:t>END DELIVERABLE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744FBAA-4E08-4DE8-AE1E-50C9E3FBBF56}"/>
              </a:ext>
            </a:extLst>
          </p:cNvPr>
          <p:cNvGrpSpPr/>
          <p:nvPr/>
        </p:nvGrpSpPr>
        <p:grpSpPr>
          <a:xfrm>
            <a:off x="260114" y="261230"/>
            <a:ext cx="824100" cy="824100"/>
            <a:chOff x="290594" y="260428"/>
            <a:chExt cx="824100" cy="824100"/>
          </a:xfrm>
        </p:grpSpPr>
        <p:sp>
          <p:nvSpPr>
            <p:cNvPr id="7" name="Google Shape;481;p27">
              <a:extLst>
                <a:ext uri="{FF2B5EF4-FFF2-40B4-BE49-F238E27FC236}">
                  <a16:creationId xmlns:a16="http://schemas.microsoft.com/office/drawing/2014/main" id="{7B616335-BC84-43FF-946D-944D6CC84F20}"/>
                </a:ext>
              </a:extLst>
            </p:cNvPr>
            <p:cNvSpPr/>
            <p:nvPr/>
          </p:nvSpPr>
          <p:spPr>
            <a:xfrm>
              <a:off x="290594" y="260428"/>
              <a:ext cx="824100" cy="82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89;p27">
              <a:extLst>
                <a:ext uri="{FF2B5EF4-FFF2-40B4-BE49-F238E27FC236}">
                  <a16:creationId xmlns:a16="http://schemas.microsoft.com/office/drawing/2014/main" id="{6B3A3293-8173-475B-97D1-58E2C1A547A6}"/>
                </a:ext>
              </a:extLst>
            </p:cNvPr>
            <p:cNvSpPr/>
            <p:nvPr/>
          </p:nvSpPr>
          <p:spPr>
            <a:xfrm>
              <a:off x="414043" y="366945"/>
              <a:ext cx="577195" cy="577814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3763" y="358"/>
                  </a:moveTo>
                  <a:cubicBezTo>
                    <a:pt x="4096" y="358"/>
                    <a:pt x="4346" y="632"/>
                    <a:pt x="4346" y="941"/>
                  </a:cubicBezTo>
                  <a:cubicBezTo>
                    <a:pt x="4346" y="1144"/>
                    <a:pt x="4239" y="1346"/>
                    <a:pt x="4061" y="1441"/>
                  </a:cubicBezTo>
                  <a:cubicBezTo>
                    <a:pt x="4013" y="1477"/>
                    <a:pt x="3977" y="1536"/>
                    <a:pt x="3977" y="1596"/>
                  </a:cubicBezTo>
                  <a:lnTo>
                    <a:pt x="3977" y="2001"/>
                  </a:lnTo>
                  <a:cubicBezTo>
                    <a:pt x="3977" y="2096"/>
                    <a:pt x="4049" y="2179"/>
                    <a:pt x="4156" y="2179"/>
                  </a:cubicBezTo>
                  <a:lnTo>
                    <a:pt x="5394" y="2179"/>
                  </a:lnTo>
                  <a:lnTo>
                    <a:pt x="5394" y="3406"/>
                  </a:lnTo>
                  <a:cubicBezTo>
                    <a:pt x="5394" y="3513"/>
                    <a:pt x="5466" y="3584"/>
                    <a:pt x="5573" y="3584"/>
                  </a:cubicBezTo>
                  <a:lnTo>
                    <a:pt x="5966" y="3584"/>
                  </a:lnTo>
                  <a:cubicBezTo>
                    <a:pt x="6025" y="3584"/>
                    <a:pt x="6085" y="3561"/>
                    <a:pt x="6120" y="3501"/>
                  </a:cubicBezTo>
                  <a:cubicBezTo>
                    <a:pt x="6228" y="3322"/>
                    <a:pt x="6418" y="3215"/>
                    <a:pt x="6620" y="3215"/>
                  </a:cubicBezTo>
                  <a:cubicBezTo>
                    <a:pt x="6954" y="3215"/>
                    <a:pt x="7204" y="3489"/>
                    <a:pt x="7204" y="3799"/>
                  </a:cubicBezTo>
                  <a:cubicBezTo>
                    <a:pt x="7204" y="4120"/>
                    <a:pt x="6942" y="4382"/>
                    <a:pt x="6620" y="4382"/>
                  </a:cubicBezTo>
                  <a:cubicBezTo>
                    <a:pt x="6418" y="4382"/>
                    <a:pt x="6228" y="4275"/>
                    <a:pt x="6120" y="4096"/>
                  </a:cubicBezTo>
                  <a:cubicBezTo>
                    <a:pt x="6085" y="4037"/>
                    <a:pt x="6025" y="4001"/>
                    <a:pt x="5966" y="4001"/>
                  </a:cubicBezTo>
                  <a:lnTo>
                    <a:pt x="5573" y="4001"/>
                  </a:lnTo>
                  <a:cubicBezTo>
                    <a:pt x="5466" y="4001"/>
                    <a:pt x="5394" y="4084"/>
                    <a:pt x="5394" y="4180"/>
                  </a:cubicBezTo>
                  <a:lnTo>
                    <a:pt x="5394" y="5418"/>
                  </a:lnTo>
                  <a:lnTo>
                    <a:pt x="4334" y="5418"/>
                  </a:lnTo>
                  <a:lnTo>
                    <a:pt x="4334" y="5299"/>
                  </a:lnTo>
                  <a:cubicBezTo>
                    <a:pt x="4573" y="5120"/>
                    <a:pt x="4704" y="4834"/>
                    <a:pt x="4704" y="4561"/>
                  </a:cubicBezTo>
                  <a:cubicBezTo>
                    <a:pt x="4704" y="4037"/>
                    <a:pt x="4287" y="3620"/>
                    <a:pt x="3775" y="3620"/>
                  </a:cubicBezTo>
                  <a:cubicBezTo>
                    <a:pt x="3251" y="3620"/>
                    <a:pt x="2834" y="4037"/>
                    <a:pt x="2834" y="4561"/>
                  </a:cubicBezTo>
                  <a:cubicBezTo>
                    <a:pt x="2834" y="4858"/>
                    <a:pt x="2965" y="5132"/>
                    <a:pt x="3203" y="5299"/>
                  </a:cubicBezTo>
                  <a:lnTo>
                    <a:pt x="3203" y="5430"/>
                  </a:lnTo>
                  <a:lnTo>
                    <a:pt x="2144" y="5430"/>
                  </a:lnTo>
                  <a:lnTo>
                    <a:pt x="2144" y="2179"/>
                  </a:lnTo>
                  <a:lnTo>
                    <a:pt x="3382" y="2179"/>
                  </a:lnTo>
                  <a:cubicBezTo>
                    <a:pt x="3489" y="2179"/>
                    <a:pt x="3561" y="2096"/>
                    <a:pt x="3561" y="2001"/>
                  </a:cubicBezTo>
                  <a:lnTo>
                    <a:pt x="3561" y="1596"/>
                  </a:lnTo>
                  <a:cubicBezTo>
                    <a:pt x="3561" y="1536"/>
                    <a:pt x="3537" y="1477"/>
                    <a:pt x="3465" y="1441"/>
                  </a:cubicBezTo>
                  <a:cubicBezTo>
                    <a:pt x="3299" y="1346"/>
                    <a:pt x="3191" y="1144"/>
                    <a:pt x="3191" y="941"/>
                  </a:cubicBezTo>
                  <a:cubicBezTo>
                    <a:pt x="3191" y="608"/>
                    <a:pt x="3453" y="358"/>
                    <a:pt x="3763" y="358"/>
                  </a:cubicBezTo>
                  <a:close/>
                  <a:moveTo>
                    <a:pt x="9014" y="5811"/>
                  </a:moveTo>
                  <a:lnTo>
                    <a:pt x="9014" y="7799"/>
                  </a:lnTo>
                  <a:lnTo>
                    <a:pt x="9014" y="8025"/>
                  </a:lnTo>
                  <a:lnTo>
                    <a:pt x="9014" y="9049"/>
                  </a:lnTo>
                  <a:lnTo>
                    <a:pt x="7775" y="9049"/>
                  </a:lnTo>
                  <a:cubicBezTo>
                    <a:pt x="7668" y="9049"/>
                    <a:pt x="7597" y="9121"/>
                    <a:pt x="7597" y="9228"/>
                  </a:cubicBezTo>
                  <a:lnTo>
                    <a:pt x="7597" y="9633"/>
                  </a:lnTo>
                  <a:cubicBezTo>
                    <a:pt x="7597" y="9692"/>
                    <a:pt x="7621" y="9752"/>
                    <a:pt x="7680" y="9776"/>
                  </a:cubicBezTo>
                  <a:cubicBezTo>
                    <a:pt x="7859" y="9883"/>
                    <a:pt x="7966" y="10073"/>
                    <a:pt x="7966" y="10288"/>
                  </a:cubicBezTo>
                  <a:cubicBezTo>
                    <a:pt x="7966" y="10609"/>
                    <a:pt x="7704" y="10871"/>
                    <a:pt x="7382" y="10871"/>
                  </a:cubicBezTo>
                  <a:cubicBezTo>
                    <a:pt x="7061" y="10871"/>
                    <a:pt x="6811" y="10597"/>
                    <a:pt x="6811" y="10288"/>
                  </a:cubicBezTo>
                  <a:cubicBezTo>
                    <a:pt x="6811" y="10073"/>
                    <a:pt x="6906" y="9883"/>
                    <a:pt x="7085" y="9776"/>
                  </a:cubicBezTo>
                  <a:cubicBezTo>
                    <a:pt x="7144" y="9752"/>
                    <a:pt x="7180" y="9692"/>
                    <a:pt x="7180" y="9633"/>
                  </a:cubicBezTo>
                  <a:lnTo>
                    <a:pt x="7180" y="9228"/>
                  </a:lnTo>
                  <a:cubicBezTo>
                    <a:pt x="7180" y="9121"/>
                    <a:pt x="7109" y="9049"/>
                    <a:pt x="7001" y="9049"/>
                  </a:cubicBezTo>
                  <a:lnTo>
                    <a:pt x="5763" y="9049"/>
                  </a:lnTo>
                  <a:lnTo>
                    <a:pt x="5763" y="7811"/>
                  </a:lnTo>
                  <a:cubicBezTo>
                    <a:pt x="5763" y="7716"/>
                    <a:pt x="5692" y="7632"/>
                    <a:pt x="5585" y="7632"/>
                  </a:cubicBezTo>
                  <a:lnTo>
                    <a:pt x="5180" y="7632"/>
                  </a:lnTo>
                  <a:cubicBezTo>
                    <a:pt x="5120" y="7632"/>
                    <a:pt x="5061" y="7668"/>
                    <a:pt x="5037" y="7728"/>
                  </a:cubicBezTo>
                  <a:cubicBezTo>
                    <a:pt x="4930" y="7906"/>
                    <a:pt x="4739" y="8013"/>
                    <a:pt x="4525" y="8013"/>
                  </a:cubicBezTo>
                  <a:cubicBezTo>
                    <a:pt x="4203" y="8013"/>
                    <a:pt x="3953" y="7740"/>
                    <a:pt x="3953" y="7430"/>
                  </a:cubicBezTo>
                  <a:cubicBezTo>
                    <a:pt x="3953" y="7120"/>
                    <a:pt x="4215" y="6847"/>
                    <a:pt x="4525" y="6847"/>
                  </a:cubicBezTo>
                  <a:cubicBezTo>
                    <a:pt x="4739" y="6847"/>
                    <a:pt x="4930" y="6954"/>
                    <a:pt x="5037" y="7132"/>
                  </a:cubicBezTo>
                  <a:cubicBezTo>
                    <a:pt x="5061" y="7192"/>
                    <a:pt x="5120" y="7216"/>
                    <a:pt x="5180" y="7216"/>
                  </a:cubicBezTo>
                  <a:lnTo>
                    <a:pt x="5585" y="7216"/>
                  </a:lnTo>
                  <a:cubicBezTo>
                    <a:pt x="5692" y="7216"/>
                    <a:pt x="5763" y="7144"/>
                    <a:pt x="5763" y="7037"/>
                  </a:cubicBezTo>
                  <a:lnTo>
                    <a:pt x="5763" y="5811"/>
                  </a:lnTo>
                  <a:lnTo>
                    <a:pt x="6823" y="5811"/>
                  </a:lnTo>
                  <a:lnTo>
                    <a:pt x="6823" y="5942"/>
                  </a:lnTo>
                  <a:cubicBezTo>
                    <a:pt x="6585" y="6120"/>
                    <a:pt x="6454" y="6406"/>
                    <a:pt x="6454" y="6680"/>
                  </a:cubicBezTo>
                  <a:cubicBezTo>
                    <a:pt x="6454" y="7204"/>
                    <a:pt x="6870" y="7621"/>
                    <a:pt x="7382" y="7621"/>
                  </a:cubicBezTo>
                  <a:cubicBezTo>
                    <a:pt x="7906" y="7621"/>
                    <a:pt x="8323" y="7204"/>
                    <a:pt x="8323" y="6680"/>
                  </a:cubicBezTo>
                  <a:cubicBezTo>
                    <a:pt x="8323" y="6382"/>
                    <a:pt x="8192" y="6108"/>
                    <a:pt x="7954" y="5942"/>
                  </a:cubicBezTo>
                  <a:lnTo>
                    <a:pt x="7954" y="5811"/>
                  </a:lnTo>
                  <a:close/>
                  <a:moveTo>
                    <a:pt x="3799" y="1"/>
                  </a:moveTo>
                  <a:cubicBezTo>
                    <a:pt x="3275" y="1"/>
                    <a:pt x="2858" y="417"/>
                    <a:pt x="2858" y="941"/>
                  </a:cubicBezTo>
                  <a:cubicBezTo>
                    <a:pt x="2858" y="1239"/>
                    <a:pt x="3001" y="1525"/>
                    <a:pt x="3239" y="1679"/>
                  </a:cubicBezTo>
                  <a:lnTo>
                    <a:pt x="3239" y="1822"/>
                  </a:lnTo>
                  <a:lnTo>
                    <a:pt x="2001" y="1822"/>
                  </a:lnTo>
                  <a:cubicBezTo>
                    <a:pt x="1894" y="1822"/>
                    <a:pt x="1822" y="1894"/>
                    <a:pt x="1822" y="2001"/>
                  </a:cubicBezTo>
                  <a:lnTo>
                    <a:pt x="1822" y="5608"/>
                  </a:lnTo>
                  <a:lnTo>
                    <a:pt x="1822" y="6847"/>
                  </a:lnTo>
                  <a:lnTo>
                    <a:pt x="1691" y="6847"/>
                  </a:lnTo>
                  <a:cubicBezTo>
                    <a:pt x="1513" y="6609"/>
                    <a:pt x="1227" y="6478"/>
                    <a:pt x="941" y="6478"/>
                  </a:cubicBezTo>
                  <a:cubicBezTo>
                    <a:pt x="417" y="6478"/>
                    <a:pt x="1" y="6894"/>
                    <a:pt x="1" y="7406"/>
                  </a:cubicBezTo>
                  <a:cubicBezTo>
                    <a:pt x="1" y="7930"/>
                    <a:pt x="417" y="8347"/>
                    <a:pt x="941" y="8347"/>
                  </a:cubicBezTo>
                  <a:cubicBezTo>
                    <a:pt x="1239" y="8347"/>
                    <a:pt x="1525" y="8216"/>
                    <a:pt x="1691" y="7978"/>
                  </a:cubicBezTo>
                  <a:lnTo>
                    <a:pt x="1822" y="7978"/>
                  </a:lnTo>
                  <a:lnTo>
                    <a:pt x="1822" y="9216"/>
                  </a:lnTo>
                  <a:cubicBezTo>
                    <a:pt x="1822" y="9311"/>
                    <a:pt x="1894" y="9395"/>
                    <a:pt x="2001" y="9395"/>
                  </a:cubicBezTo>
                  <a:lnTo>
                    <a:pt x="2620" y="9395"/>
                  </a:lnTo>
                  <a:cubicBezTo>
                    <a:pt x="2727" y="9395"/>
                    <a:pt x="2799" y="9311"/>
                    <a:pt x="2799" y="9216"/>
                  </a:cubicBezTo>
                  <a:cubicBezTo>
                    <a:pt x="2799" y="9109"/>
                    <a:pt x="2727" y="9037"/>
                    <a:pt x="2620" y="9037"/>
                  </a:cubicBezTo>
                  <a:lnTo>
                    <a:pt x="2179" y="9037"/>
                  </a:lnTo>
                  <a:lnTo>
                    <a:pt x="2179" y="7799"/>
                  </a:lnTo>
                  <a:cubicBezTo>
                    <a:pt x="2179" y="7692"/>
                    <a:pt x="2108" y="7621"/>
                    <a:pt x="2001" y="7621"/>
                  </a:cubicBezTo>
                  <a:lnTo>
                    <a:pt x="1596" y="7621"/>
                  </a:lnTo>
                  <a:cubicBezTo>
                    <a:pt x="1536" y="7621"/>
                    <a:pt x="1477" y="7644"/>
                    <a:pt x="1453" y="7704"/>
                  </a:cubicBezTo>
                  <a:cubicBezTo>
                    <a:pt x="1346" y="7882"/>
                    <a:pt x="1155" y="7990"/>
                    <a:pt x="941" y="7990"/>
                  </a:cubicBezTo>
                  <a:cubicBezTo>
                    <a:pt x="620" y="7990"/>
                    <a:pt x="358" y="7728"/>
                    <a:pt x="358" y="7406"/>
                  </a:cubicBezTo>
                  <a:cubicBezTo>
                    <a:pt x="358" y="7085"/>
                    <a:pt x="632" y="6835"/>
                    <a:pt x="941" y="6835"/>
                  </a:cubicBezTo>
                  <a:cubicBezTo>
                    <a:pt x="1155" y="6835"/>
                    <a:pt x="1346" y="6930"/>
                    <a:pt x="1453" y="7109"/>
                  </a:cubicBezTo>
                  <a:cubicBezTo>
                    <a:pt x="1477" y="7168"/>
                    <a:pt x="1536" y="7204"/>
                    <a:pt x="1596" y="7204"/>
                  </a:cubicBezTo>
                  <a:lnTo>
                    <a:pt x="2001" y="7204"/>
                  </a:lnTo>
                  <a:cubicBezTo>
                    <a:pt x="2108" y="7204"/>
                    <a:pt x="2179" y="7132"/>
                    <a:pt x="2179" y="7025"/>
                  </a:cubicBezTo>
                  <a:lnTo>
                    <a:pt x="2179" y="5787"/>
                  </a:lnTo>
                  <a:lnTo>
                    <a:pt x="3418" y="5787"/>
                  </a:lnTo>
                  <a:cubicBezTo>
                    <a:pt x="3513" y="5787"/>
                    <a:pt x="3596" y="5716"/>
                    <a:pt x="3596" y="5608"/>
                  </a:cubicBezTo>
                  <a:lnTo>
                    <a:pt x="3596" y="5204"/>
                  </a:lnTo>
                  <a:cubicBezTo>
                    <a:pt x="3596" y="5144"/>
                    <a:pt x="3561" y="5085"/>
                    <a:pt x="3501" y="5061"/>
                  </a:cubicBezTo>
                  <a:cubicBezTo>
                    <a:pt x="3322" y="4954"/>
                    <a:pt x="3215" y="4763"/>
                    <a:pt x="3215" y="4549"/>
                  </a:cubicBezTo>
                  <a:cubicBezTo>
                    <a:pt x="3215" y="4227"/>
                    <a:pt x="3489" y="3977"/>
                    <a:pt x="3799" y="3977"/>
                  </a:cubicBezTo>
                  <a:cubicBezTo>
                    <a:pt x="4132" y="3977"/>
                    <a:pt x="4382" y="4239"/>
                    <a:pt x="4382" y="4549"/>
                  </a:cubicBezTo>
                  <a:cubicBezTo>
                    <a:pt x="4382" y="4763"/>
                    <a:pt x="4275" y="4954"/>
                    <a:pt x="4096" y="5061"/>
                  </a:cubicBezTo>
                  <a:cubicBezTo>
                    <a:pt x="4037" y="5085"/>
                    <a:pt x="4013" y="5144"/>
                    <a:pt x="4013" y="5204"/>
                  </a:cubicBezTo>
                  <a:lnTo>
                    <a:pt x="4013" y="5608"/>
                  </a:lnTo>
                  <a:cubicBezTo>
                    <a:pt x="4013" y="5716"/>
                    <a:pt x="4084" y="5787"/>
                    <a:pt x="4192" y="5787"/>
                  </a:cubicBezTo>
                  <a:lnTo>
                    <a:pt x="5418" y="5787"/>
                  </a:lnTo>
                  <a:lnTo>
                    <a:pt x="5418" y="6847"/>
                  </a:lnTo>
                  <a:lnTo>
                    <a:pt x="5287" y="6847"/>
                  </a:lnTo>
                  <a:cubicBezTo>
                    <a:pt x="5108" y="6609"/>
                    <a:pt x="4823" y="6478"/>
                    <a:pt x="4549" y="6478"/>
                  </a:cubicBezTo>
                  <a:cubicBezTo>
                    <a:pt x="4025" y="6478"/>
                    <a:pt x="3608" y="6894"/>
                    <a:pt x="3608" y="7406"/>
                  </a:cubicBezTo>
                  <a:cubicBezTo>
                    <a:pt x="3608" y="7930"/>
                    <a:pt x="4025" y="8347"/>
                    <a:pt x="4549" y="8347"/>
                  </a:cubicBezTo>
                  <a:cubicBezTo>
                    <a:pt x="4846" y="8347"/>
                    <a:pt x="5120" y="8216"/>
                    <a:pt x="5287" y="7978"/>
                  </a:cubicBezTo>
                  <a:lnTo>
                    <a:pt x="5418" y="7978"/>
                  </a:lnTo>
                  <a:lnTo>
                    <a:pt x="5418" y="9037"/>
                  </a:lnTo>
                  <a:lnTo>
                    <a:pt x="3168" y="9037"/>
                  </a:lnTo>
                  <a:cubicBezTo>
                    <a:pt x="3072" y="9037"/>
                    <a:pt x="3001" y="9109"/>
                    <a:pt x="3001" y="9216"/>
                  </a:cubicBezTo>
                  <a:cubicBezTo>
                    <a:pt x="3001" y="9311"/>
                    <a:pt x="3072" y="9395"/>
                    <a:pt x="3168" y="9395"/>
                  </a:cubicBezTo>
                  <a:lnTo>
                    <a:pt x="6835" y="9395"/>
                  </a:lnTo>
                  <a:lnTo>
                    <a:pt x="6835" y="9526"/>
                  </a:lnTo>
                  <a:cubicBezTo>
                    <a:pt x="6597" y="9704"/>
                    <a:pt x="6466" y="9990"/>
                    <a:pt x="6466" y="10264"/>
                  </a:cubicBezTo>
                  <a:cubicBezTo>
                    <a:pt x="6466" y="10788"/>
                    <a:pt x="6882" y="11204"/>
                    <a:pt x="7406" y="11204"/>
                  </a:cubicBezTo>
                  <a:cubicBezTo>
                    <a:pt x="7918" y="11204"/>
                    <a:pt x="8335" y="10788"/>
                    <a:pt x="8335" y="10264"/>
                  </a:cubicBezTo>
                  <a:cubicBezTo>
                    <a:pt x="8335" y="9966"/>
                    <a:pt x="8204" y="9692"/>
                    <a:pt x="7966" y="9526"/>
                  </a:cubicBezTo>
                  <a:lnTo>
                    <a:pt x="7966" y="9395"/>
                  </a:lnTo>
                  <a:lnTo>
                    <a:pt x="9204" y="9395"/>
                  </a:lnTo>
                  <a:cubicBezTo>
                    <a:pt x="9311" y="9395"/>
                    <a:pt x="9383" y="9311"/>
                    <a:pt x="9383" y="9216"/>
                  </a:cubicBezTo>
                  <a:lnTo>
                    <a:pt x="9383" y="8002"/>
                  </a:lnTo>
                  <a:lnTo>
                    <a:pt x="9383" y="7787"/>
                  </a:lnTo>
                  <a:lnTo>
                    <a:pt x="9383" y="5596"/>
                  </a:lnTo>
                  <a:lnTo>
                    <a:pt x="9383" y="4358"/>
                  </a:lnTo>
                  <a:lnTo>
                    <a:pt x="9514" y="4358"/>
                  </a:lnTo>
                  <a:cubicBezTo>
                    <a:pt x="9692" y="4596"/>
                    <a:pt x="9978" y="4727"/>
                    <a:pt x="10264" y="4727"/>
                  </a:cubicBezTo>
                  <a:cubicBezTo>
                    <a:pt x="10776" y="4727"/>
                    <a:pt x="11192" y="4311"/>
                    <a:pt x="11192" y="3799"/>
                  </a:cubicBezTo>
                  <a:cubicBezTo>
                    <a:pt x="11192" y="3287"/>
                    <a:pt x="10776" y="2858"/>
                    <a:pt x="10264" y="2858"/>
                  </a:cubicBezTo>
                  <a:cubicBezTo>
                    <a:pt x="9966" y="2858"/>
                    <a:pt x="9680" y="2989"/>
                    <a:pt x="9514" y="3227"/>
                  </a:cubicBezTo>
                  <a:lnTo>
                    <a:pt x="9383" y="3227"/>
                  </a:lnTo>
                  <a:lnTo>
                    <a:pt x="9383" y="2001"/>
                  </a:lnTo>
                  <a:cubicBezTo>
                    <a:pt x="9383" y="1894"/>
                    <a:pt x="9311" y="1822"/>
                    <a:pt x="9204" y="1822"/>
                  </a:cubicBezTo>
                  <a:lnTo>
                    <a:pt x="8609" y="1822"/>
                  </a:lnTo>
                  <a:cubicBezTo>
                    <a:pt x="8502" y="1822"/>
                    <a:pt x="8430" y="1894"/>
                    <a:pt x="8430" y="2001"/>
                  </a:cubicBezTo>
                  <a:cubicBezTo>
                    <a:pt x="8430" y="2096"/>
                    <a:pt x="8502" y="2179"/>
                    <a:pt x="8609" y="2179"/>
                  </a:cubicBezTo>
                  <a:lnTo>
                    <a:pt x="9026" y="2179"/>
                  </a:lnTo>
                  <a:lnTo>
                    <a:pt x="9026" y="3406"/>
                  </a:lnTo>
                  <a:cubicBezTo>
                    <a:pt x="9026" y="3513"/>
                    <a:pt x="9097" y="3584"/>
                    <a:pt x="9204" y="3584"/>
                  </a:cubicBezTo>
                  <a:lnTo>
                    <a:pt x="9609" y="3584"/>
                  </a:lnTo>
                  <a:cubicBezTo>
                    <a:pt x="9668" y="3584"/>
                    <a:pt x="9728" y="3561"/>
                    <a:pt x="9752" y="3501"/>
                  </a:cubicBezTo>
                  <a:cubicBezTo>
                    <a:pt x="9859" y="3322"/>
                    <a:pt x="10049" y="3215"/>
                    <a:pt x="10264" y="3215"/>
                  </a:cubicBezTo>
                  <a:cubicBezTo>
                    <a:pt x="10585" y="3215"/>
                    <a:pt x="10835" y="3489"/>
                    <a:pt x="10835" y="3799"/>
                  </a:cubicBezTo>
                  <a:cubicBezTo>
                    <a:pt x="10835" y="4120"/>
                    <a:pt x="10573" y="4382"/>
                    <a:pt x="10264" y="4382"/>
                  </a:cubicBezTo>
                  <a:cubicBezTo>
                    <a:pt x="10049" y="4382"/>
                    <a:pt x="9859" y="4275"/>
                    <a:pt x="9752" y="4096"/>
                  </a:cubicBezTo>
                  <a:cubicBezTo>
                    <a:pt x="9728" y="4037"/>
                    <a:pt x="9668" y="4001"/>
                    <a:pt x="9609" y="4001"/>
                  </a:cubicBezTo>
                  <a:lnTo>
                    <a:pt x="9204" y="4001"/>
                  </a:lnTo>
                  <a:cubicBezTo>
                    <a:pt x="9097" y="4001"/>
                    <a:pt x="9026" y="4084"/>
                    <a:pt x="9026" y="4180"/>
                  </a:cubicBezTo>
                  <a:lnTo>
                    <a:pt x="9026" y="5418"/>
                  </a:lnTo>
                  <a:lnTo>
                    <a:pt x="7787" y="5418"/>
                  </a:lnTo>
                  <a:cubicBezTo>
                    <a:pt x="7680" y="5418"/>
                    <a:pt x="7609" y="5489"/>
                    <a:pt x="7609" y="5596"/>
                  </a:cubicBezTo>
                  <a:lnTo>
                    <a:pt x="7609" y="6001"/>
                  </a:lnTo>
                  <a:cubicBezTo>
                    <a:pt x="7609" y="6061"/>
                    <a:pt x="7644" y="6120"/>
                    <a:pt x="7704" y="6144"/>
                  </a:cubicBezTo>
                  <a:cubicBezTo>
                    <a:pt x="7883" y="6251"/>
                    <a:pt x="7978" y="6442"/>
                    <a:pt x="7978" y="6656"/>
                  </a:cubicBezTo>
                  <a:cubicBezTo>
                    <a:pt x="7978" y="6978"/>
                    <a:pt x="7716" y="7240"/>
                    <a:pt x="7406" y="7240"/>
                  </a:cubicBezTo>
                  <a:cubicBezTo>
                    <a:pt x="7073" y="7240"/>
                    <a:pt x="6823" y="6966"/>
                    <a:pt x="6823" y="6656"/>
                  </a:cubicBezTo>
                  <a:cubicBezTo>
                    <a:pt x="6823" y="6442"/>
                    <a:pt x="6930" y="6251"/>
                    <a:pt x="7109" y="6144"/>
                  </a:cubicBezTo>
                  <a:cubicBezTo>
                    <a:pt x="7168" y="6120"/>
                    <a:pt x="7192" y="6061"/>
                    <a:pt x="7192" y="6001"/>
                  </a:cubicBezTo>
                  <a:lnTo>
                    <a:pt x="7192" y="5596"/>
                  </a:lnTo>
                  <a:cubicBezTo>
                    <a:pt x="7192" y="5489"/>
                    <a:pt x="7121" y="5418"/>
                    <a:pt x="7013" y="5418"/>
                  </a:cubicBezTo>
                  <a:lnTo>
                    <a:pt x="5775" y="5418"/>
                  </a:lnTo>
                  <a:lnTo>
                    <a:pt x="5775" y="4358"/>
                  </a:lnTo>
                  <a:lnTo>
                    <a:pt x="5918" y="4358"/>
                  </a:lnTo>
                  <a:cubicBezTo>
                    <a:pt x="6097" y="4596"/>
                    <a:pt x="6370" y="4739"/>
                    <a:pt x="6656" y="4739"/>
                  </a:cubicBezTo>
                  <a:cubicBezTo>
                    <a:pt x="7180" y="4739"/>
                    <a:pt x="7597" y="4323"/>
                    <a:pt x="7597" y="3799"/>
                  </a:cubicBezTo>
                  <a:cubicBezTo>
                    <a:pt x="7597" y="3275"/>
                    <a:pt x="7180" y="2858"/>
                    <a:pt x="6656" y="2858"/>
                  </a:cubicBezTo>
                  <a:cubicBezTo>
                    <a:pt x="6359" y="2858"/>
                    <a:pt x="6073" y="2989"/>
                    <a:pt x="5918" y="3227"/>
                  </a:cubicBezTo>
                  <a:lnTo>
                    <a:pt x="5775" y="3227"/>
                  </a:lnTo>
                  <a:lnTo>
                    <a:pt x="5775" y="2179"/>
                  </a:lnTo>
                  <a:lnTo>
                    <a:pt x="8025" y="2179"/>
                  </a:lnTo>
                  <a:cubicBezTo>
                    <a:pt x="8133" y="2179"/>
                    <a:pt x="8204" y="2096"/>
                    <a:pt x="8204" y="2001"/>
                  </a:cubicBezTo>
                  <a:cubicBezTo>
                    <a:pt x="8204" y="1894"/>
                    <a:pt x="8133" y="1822"/>
                    <a:pt x="8025" y="1822"/>
                  </a:cubicBezTo>
                  <a:lnTo>
                    <a:pt x="4370" y="1822"/>
                  </a:lnTo>
                  <a:lnTo>
                    <a:pt x="4370" y="1679"/>
                  </a:lnTo>
                  <a:cubicBezTo>
                    <a:pt x="4608" y="1501"/>
                    <a:pt x="4739" y="1227"/>
                    <a:pt x="4739" y="941"/>
                  </a:cubicBezTo>
                  <a:cubicBezTo>
                    <a:pt x="4739" y="417"/>
                    <a:pt x="4323" y="1"/>
                    <a:pt x="3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CC7ED8D8-E909-4630-B42A-B177B2EAF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21133" y="1033932"/>
            <a:ext cx="5301733" cy="2941164"/>
          </a:xfrm>
          <a:prstGeom prst="rect">
            <a:avLst/>
          </a:prstGeom>
          <a:ln w="38100" cap="sq">
            <a:solidFill>
              <a:schemeClr val="accent2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6925BBB-BDC0-42C5-9B74-B232C64D8156}"/>
              </a:ext>
            </a:extLst>
          </p:cNvPr>
          <p:cNvSpPr txBox="1"/>
          <p:nvPr/>
        </p:nvSpPr>
        <p:spPr>
          <a:xfrm>
            <a:off x="960758" y="4109568"/>
            <a:ext cx="750157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2000" dirty="0">
                <a:solidFill>
                  <a:schemeClr val="lt1"/>
                </a:solidFill>
                <a:latin typeface="Share Tech"/>
                <a:sym typeface="Share Tech"/>
              </a:rPr>
              <a:t>“</a:t>
            </a:r>
            <a:r>
              <a:rPr lang="en-AU" sz="2000" dirty="0">
                <a:solidFill>
                  <a:schemeClr val="accent4"/>
                </a:solidFill>
                <a:latin typeface="Share Tech"/>
                <a:sym typeface="Share Tech"/>
              </a:rPr>
              <a:t>Autonomously</a:t>
            </a:r>
            <a:r>
              <a:rPr lang="en-AU" sz="2000" dirty="0">
                <a:solidFill>
                  <a:schemeClr val="lt1"/>
                </a:solidFill>
                <a:latin typeface="Share Tech"/>
                <a:sym typeface="Share Tech"/>
              </a:rPr>
              <a:t> estimate</a:t>
            </a:r>
            <a:r>
              <a:rPr lang="en-AU" sz="2000" dirty="0">
                <a:solidFill>
                  <a:schemeClr val="accent2"/>
                </a:solidFill>
                <a:latin typeface="Share Tech"/>
                <a:sym typeface="Share Tech"/>
              </a:rPr>
              <a:t> </a:t>
            </a:r>
            <a:r>
              <a:rPr lang="en-AU" sz="2000" dirty="0">
                <a:solidFill>
                  <a:schemeClr val="lt1"/>
                </a:solidFill>
                <a:latin typeface="Share Tech"/>
                <a:sym typeface="Share Tech"/>
              </a:rPr>
              <a:t>the relative </a:t>
            </a:r>
            <a:r>
              <a:rPr lang="en-AU" sz="2000" dirty="0">
                <a:solidFill>
                  <a:schemeClr val="accent4"/>
                </a:solidFill>
                <a:latin typeface="Share Tech"/>
                <a:sym typeface="Share Tech"/>
              </a:rPr>
              <a:t>strengths</a:t>
            </a:r>
            <a:r>
              <a:rPr lang="en-AU" sz="2000" dirty="0">
                <a:solidFill>
                  <a:schemeClr val="lt1"/>
                </a:solidFill>
                <a:latin typeface="Share Tech"/>
                <a:sym typeface="Share Tech"/>
              </a:rPr>
              <a:t> of the </a:t>
            </a:r>
            <a:r>
              <a:rPr lang="en-AU" sz="2000" dirty="0">
                <a:solidFill>
                  <a:schemeClr val="accent4"/>
                </a:solidFill>
                <a:latin typeface="Share Tech"/>
                <a:sym typeface="Share Tech"/>
              </a:rPr>
              <a:t>property market </a:t>
            </a:r>
            <a:r>
              <a:rPr lang="en-AU" sz="2000" dirty="0">
                <a:solidFill>
                  <a:schemeClr val="lt1"/>
                </a:solidFill>
                <a:latin typeface="Share Tech"/>
                <a:sym typeface="Share Tech"/>
              </a:rPr>
              <a:t>across all states and territories in Australia, as a function of </a:t>
            </a:r>
            <a:r>
              <a:rPr lang="en-AU" sz="2000" dirty="0">
                <a:solidFill>
                  <a:schemeClr val="accent4"/>
                </a:solidFill>
                <a:latin typeface="Share Tech"/>
                <a:sym typeface="Share Tech"/>
              </a:rPr>
              <a:t>time</a:t>
            </a:r>
            <a:r>
              <a:rPr lang="en-AU" sz="2000" dirty="0">
                <a:solidFill>
                  <a:schemeClr val="lt1"/>
                </a:solidFill>
                <a:latin typeface="Share Tech"/>
                <a:sym typeface="Share Tech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42803738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293</Words>
  <Application>Microsoft Office PowerPoint</Application>
  <PresentationFormat>On-screen Show (16:9)</PresentationFormat>
  <Paragraphs>63</Paragraphs>
  <Slides>12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Fira Sans Extra Condensed Medium</vt:lpstr>
      <vt:lpstr>Maven Pro</vt:lpstr>
      <vt:lpstr>Share Tech</vt:lpstr>
      <vt:lpstr>Fira Sans Condensed Medium</vt:lpstr>
      <vt:lpstr>Advent Pro SemiBold</vt:lpstr>
      <vt:lpstr>Data Science Consulting by Slidesgo</vt:lpstr>
      <vt:lpstr>WEB CRAWLER AND NLP SYSTEM PRESENTATION</vt:lpstr>
      <vt:lpstr>lIMITATIONS DISCUSSION</vt:lpstr>
      <vt:lpstr>BACKGROUND</vt:lpstr>
      <vt:lpstr>PROBLEM STATEMENT</vt:lpstr>
      <vt:lpstr>WEB  CRAWLER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CRAWLER AND NLP SYSTEM PRESENTATION</dc:title>
  <dc:creator>Imran</dc:creator>
  <cp:lastModifiedBy>Imran</cp:lastModifiedBy>
  <cp:revision>24</cp:revision>
  <dcterms:modified xsi:type="dcterms:W3CDTF">2021-04-24T12:16:35Z</dcterms:modified>
</cp:coreProperties>
</file>